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45"/>
  </p:notesMasterIdLst>
  <p:sldIdLst>
    <p:sldId id="301" r:id="rId2"/>
    <p:sldId id="289" r:id="rId3"/>
    <p:sldId id="258" r:id="rId4"/>
    <p:sldId id="302" r:id="rId5"/>
    <p:sldId id="529" r:id="rId6"/>
    <p:sldId id="298" r:id="rId7"/>
    <p:sldId id="299" r:id="rId8"/>
    <p:sldId id="300" r:id="rId9"/>
    <p:sldId id="259" r:id="rId10"/>
    <p:sldId id="260" r:id="rId11"/>
    <p:sldId id="261" r:id="rId12"/>
    <p:sldId id="263" r:id="rId13"/>
    <p:sldId id="264" r:id="rId14"/>
    <p:sldId id="290" r:id="rId15"/>
    <p:sldId id="265" r:id="rId16"/>
    <p:sldId id="268" r:id="rId17"/>
    <p:sldId id="530" r:id="rId18"/>
    <p:sldId id="531" r:id="rId19"/>
    <p:sldId id="535" r:id="rId20"/>
    <p:sldId id="536" r:id="rId21"/>
    <p:sldId id="537" r:id="rId22"/>
    <p:sldId id="532" r:id="rId23"/>
    <p:sldId id="269" r:id="rId24"/>
    <p:sldId id="270" r:id="rId25"/>
    <p:sldId id="533" r:id="rId26"/>
    <p:sldId id="534" r:id="rId27"/>
    <p:sldId id="273" r:id="rId28"/>
    <p:sldId id="272" r:id="rId29"/>
    <p:sldId id="271" r:id="rId30"/>
    <p:sldId id="274" r:id="rId31"/>
    <p:sldId id="275" r:id="rId32"/>
    <p:sldId id="276" r:id="rId33"/>
    <p:sldId id="277" r:id="rId34"/>
    <p:sldId id="291" r:id="rId35"/>
    <p:sldId id="279" r:id="rId36"/>
    <p:sldId id="280" r:id="rId37"/>
    <p:sldId id="281" r:id="rId38"/>
    <p:sldId id="282" r:id="rId39"/>
    <p:sldId id="528" r:id="rId40"/>
    <p:sldId id="492" r:id="rId41"/>
    <p:sldId id="493" r:id="rId42"/>
    <p:sldId id="405" r:id="rId43"/>
    <p:sldId id="400"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930" autoAdjust="0"/>
  </p:normalViewPr>
  <p:slideViewPr>
    <p:cSldViewPr snapToGrid="0">
      <p:cViewPr varScale="1">
        <p:scale>
          <a:sx n="92" d="100"/>
          <a:sy n="92" d="100"/>
        </p:scale>
        <p:origin x="21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penZeppelin/zeppelin-solidit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 name="Shape 136"/>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latin typeface="Calibri"/>
              <a:ea typeface="Calibri"/>
              <a:cs typeface="Calibri"/>
              <a:sym typeface="Calibri"/>
            </a:endParaRPr>
          </a:p>
        </p:txBody>
      </p:sp>
      <p:sp>
        <p:nvSpPr>
          <p:cNvPr id="137" name="Shape 137"/>
          <p:cNvSpPr txBox="1">
            <a:spLocks noGrp="1"/>
          </p:cNvSpPr>
          <p:nvPr>
            <p:ph type="ftr" idx="11"/>
          </p:nvPr>
        </p:nvSpPr>
        <p:spPr>
          <a:xfrm>
            <a:off x="-1" y="8747999"/>
            <a:ext cx="6308999" cy="39441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GB" sz="1000" b="0" i="0" u="none" strike="noStrike" cap="none" dirty="0">
                <a:solidFill>
                  <a:schemeClr val="dk1"/>
                </a:solidFill>
                <a:latin typeface="Calibri"/>
                <a:ea typeface="Calibri"/>
                <a:cs typeface="Calibri"/>
                <a:sym typeface="Calibri"/>
              </a:rPr>
              <a:t>© Software University Foundation – </a:t>
            </a:r>
            <a:r>
              <a:rPr lang="en-GB" sz="1000" b="0" i="0" u="sng" strike="noStrike" cap="none" dirty="0">
                <a:solidFill>
                  <a:schemeClr val="hlink"/>
                </a:solidFill>
                <a:latin typeface="Calibri"/>
                <a:ea typeface="Calibri"/>
                <a:cs typeface="Calibri"/>
                <a:sym typeface="Calibri"/>
                <a:hlinkClick r:id="rId3"/>
              </a:rPr>
              <a:t>http://softuni.org</a:t>
            </a:r>
            <a:endParaRPr sz="1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b="0" i="0" u="none" strike="noStrike" cap="none" dirty="0">
                <a:solidFill>
                  <a:schemeClr val="dk1"/>
                </a:solidFill>
                <a:latin typeface="Calibri"/>
                <a:ea typeface="Calibri"/>
                <a:cs typeface="Calibri"/>
                <a:sym typeface="Calibri"/>
              </a:rPr>
              <a:t>This work is licensed under the </a:t>
            </a:r>
            <a:r>
              <a:rPr lang="en-GB" sz="1000" b="0" i="0" u="sng" strike="noStrike" cap="none" dirty="0">
                <a:solidFill>
                  <a:schemeClr val="hlink"/>
                </a:solidFill>
                <a:latin typeface="Calibri"/>
                <a:ea typeface="Calibri"/>
                <a:cs typeface="Calibri"/>
                <a:sym typeface="Calibri"/>
                <a:hlinkClick r:id="rId4"/>
              </a:rPr>
              <a:t>Creative Commons Attribution-NonCommercial-ShareAlike</a:t>
            </a:r>
            <a:r>
              <a:rPr lang="en-GB" sz="1000" b="0" i="0" u="none" strike="noStrike" cap="none" dirty="0">
                <a:solidFill>
                  <a:schemeClr val="dk1"/>
                </a:solidFill>
                <a:latin typeface="Calibri"/>
                <a:ea typeface="Calibri"/>
                <a:cs typeface="Calibri"/>
                <a:sym typeface="Calibri"/>
              </a:rPr>
              <a:t> license.</a:t>
            </a:r>
            <a:endParaRPr sz="1000" b="0" i="0" u="none" strike="noStrike" cap="none" dirty="0">
              <a:solidFill>
                <a:schemeClr val="dk1"/>
              </a:solidFill>
              <a:latin typeface="Calibri"/>
              <a:ea typeface="Calibri"/>
              <a:cs typeface="Calibri"/>
              <a:sym typeface="Calibri"/>
            </a:endParaRPr>
          </a:p>
        </p:txBody>
      </p:sp>
      <p:sp>
        <p:nvSpPr>
          <p:cNvPr id="138" name="Shape 138"/>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000" b="0" i="0" u="none" strike="noStrike" cap="none">
                <a:solidFill>
                  <a:schemeClr val="dk1"/>
                </a:solidFill>
                <a:latin typeface="Calibri"/>
                <a:ea typeface="Calibri"/>
                <a:cs typeface="Calibri"/>
                <a:sym typeface="Calibri"/>
              </a:rPr>
              <a:t>2</a:t>
            </a:fld>
            <a:endParaRPr sz="1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146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140007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add a function modifier, the code of that function is picked up and put in the function modifier in place of the _ symbol. This can also be understood as ‘The function modifiers are </a:t>
            </a:r>
            <a:r>
              <a:rPr lang="en-US" dirty="0" err="1" smtClean="0"/>
              <a:t>inlined</a:t>
            </a:r>
            <a:r>
              <a:rPr lang="en-US" dirty="0" smtClean="0"/>
              <a:t>”. In normal programming languages, </a:t>
            </a:r>
            <a:r>
              <a:rPr lang="en-US" dirty="0" err="1" smtClean="0"/>
              <a:t>inlining</a:t>
            </a:r>
            <a:r>
              <a:rPr lang="en-US" dirty="0" smtClean="0"/>
              <a:t> small code is more efficient without any real drawback but Solidity is no ordinary language. In Solidity, the maximum size of a contract is restricted to 24 KB</a:t>
            </a:r>
            <a:endParaRPr lang="en-US" dirty="0"/>
          </a:p>
        </p:txBody>
      </p:sp>
    </p:spTree>
    <p:extLst>
      <p:ext uri="{BB962C8B-B14F-4D97-AF65-F5344CB8AC3E}">
        <p14:creationId xmlns:p14="http://schemas.microsoft.com/office/powerpoint/2010/main" val="358327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102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1457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381000" y="4343400"/>
            <a:ext cx="60960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081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42515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191483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104640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03921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590431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274098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7495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80889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smtClean="0"/>
              <a:t>There are multiple fundamental tradeoffs to consider when assessing the structure and security of a smart contract system. The general recommendation for any smart contract system is to identify the proper balance for these fundamental tradeoffs.</a:t>
            </a:r>
          </a:p>
          <a:p>
            <a:r>
              <a:rPr lang="en-US" dirty="0" smtClean="0"/>
              <a:t>An ideal smart contract system from a software engineering bias is modular, reuses code instead of duplicating it, and supports upgradeable components. An ideal smart contract system from a secure architecture bias may share this mindset, especially in the case of more complex smart contract systems.</a:t>
            </a:r>
          </a:p>
          <a:p>
            <a:r>
              <a:rPr lang="en-US" dirty="0" smtClean="0"/>
              <a:t>However, there are important exceptions where security and software engineering best practices may not be aligned. In each case, the proper balance is obtained by identifying the optimal mix of properties along contract system dimensions</a:t>
            </a:r>
          </a:p>
          <a:p>
            <a:pPr marL="0" lvl="0" indent="0">
              <a:spcBef>
                <a:spcPts val="0"/>
              </a:spcBef>
              <a:spcAft>
                <a:spcPts val="0"/>
              </a:spcAft>
              <a:buNone/>
            </a:pPr>
            <a:endParaRPr lang="bg-BG" dirty="0" smtClean="0"/>
          </a:p>
          <a:p>
            <a:pPr marL="0" lvl="0" indent="0">
              <a:spcBef>
                <a:spcPts val="0"/>
              </a:spcBef>
              <a:spcAft>
                <a:spcPts val="0"/>
              </a:spcAft>
              <a:buNone/>
            </a:pPr>
            <a:endParaRPr lang="bg-BG" dirty="0" smtClean="0"/>
          </a:p>
          <a:p>
            <a:pPr marL="0" lvl="0" indent="0">
              <a:spcBef>
                <a:spcPts val="0"/>
              </a:spcBef>
              <a:spcAft>
                <a:spcPts val="0"/>
              </a:spcAft>
              <a:buNone/>
            </a:pPr>
            <a:endParaRPr lang="bg-BG" dirty="0" smtClean="0"/>
          </a:p>
          <a:p>
            <a:r>
              <a:rPr lang="en-US" b="1" dirty="0" smtClean="0"/>
              <a:t>Rigid versus Upgradeable</a:t>
            </a:r>
          </a:p>
          <a:p>
            <a:r>
              <a:rPr lang="en-US" dirty="0" smtClean="0"/>
              <a:t>While multiple resources, emphasize malleability characteristics such as Killable, Upgradeable or Modifiable patterns there is a </a:t>
            </a:r>
            <a:r>
              <a:rPr lang="en-US" i="1" dirty="0" smtClean="0"/>
              <a:t>fundamental tradeoff</a:t>
            </a:r>
            <a:r>
              <a:rPr lang="en-US" dirty="0" smtClean="0"/>
              <a:t> between malleability and security.</a:t>
            </a:r>
          </a:p>
          <a:p>
            <a:r>
              <a:rPr lang="en-US" dirty="0" smtClean="0"/>
              <a:t>Malleability patterns by definition add complexity and potential attack surfaces. Simplicity is particularly effective over complexity in cases where the smart contract system performs a very limited set of functionality for a pre-defined limited period of time, for example, a governance-free finite-time-frame token-sale contract system.</a:t>
            </a:r>
          </a:p>
          <a:p>
            <a:r>
              <a:rPr lang="en-US" b="1" dirty="0" smtClean="0"/>
              <a:t>Monolithic versus Modular</a:t>
            </a:r>
          </a:p>
          <a:p>
            <a:r>
              <a:rPr lang="en-US" dirty="0" smtClean="0"/>
              <a:t>A monolithic self-contained contract keeps all knowledge locally identifiable and readable. While there are few smart contract systems held in high regard that exist as monoliths, there is an argument to be made for extreme locality of data and flow - for example, in the case of optimizing code review efficiency.</a:t>
            </a:r>
          </a:p>
          <a:p>
            <a:r>
              <a:rPr lang="en-US" dirty="0" smtClean="0"/>
              <a:t>As with the other tradeoffs considered here, security best practices trend away from software engineering best practices in simple short-lived contracts and trend toward software engineering best practices in the case of more complex perpetual contract systems.</a:t>
            </a:r>
          </a:p>
          <a:p>
            <a:r>
              <a:rPr lang="en-US" b="1" dirty="0" smtClean="0"/>
              <a:t>Duplication versus Reuse</a:t>
            </a:r>
          </a:p>
          <a:p>
            <a:r>
              <a:rPr lang="en-US" dirty="0" smtClean="0"/>
              <a:t>A smart contract system from a software engineering perspective wishes to maximize reuse where reasonable. There are many ways to reuse contract code in Solidity. Using proven previously-deployed contracts </a:t>
            </a:r>
            <a:r>
              <a:rPr lang="en-US" i="1" dirty="0" smtClean="0"/>
              <a:t>which you own</a:t>
            </a:r>
            <a:r>
              <a:rPr lang="en-US" dirty="0" smtClean="0"/>
              <a:t> is generally the safest manner to achieve code reuse.</a:t>
            </a:r>
          </a:p>
          <a:p>
            <a:r>
              <a:rPr lang="en-US" dirty="0" smtClean="0"/>
              <a:t>Duplication is frequently relied upon in cases where self-owned previously-deployed contracts are not available. Efforts such as </a:t>
            </a:r>
            <a:r>
              <a:rPr lang="en-US" dirty="0" smtClean="0">
                <a:hlinkClick r:id="rId3"/>
              </a:rPr>
              <a:t>Zeppelin Solidity</a:t>
            </a:r>
            <a:r>
              <a:rPr lang="en-US" dirty="0" smtClean="0"/>
              <a:t> seek to provide patterns such that secure code can be re-used without duplication. Any contract security analyses must include any re-used code that has not previously established a level of trust commensurate with the funds at risk in the target smart contract system.</a:t>
            </a:r>
          </a:p>
          <a:p>
            <a:pPr marL="0" lvl="0" indent="0">
              <a:spcBef>
                <a:spcPts val="0"/>
              </a:spcBef>
              <a:spcAft>
                <a:spcPts val="0"/>
              </a:spcAft>
              <a:buNone/>
            </a:pPr>
            <a:endParaRPr dirty="0"/>
          </a:p>
        </p:txBody>
      </p:sp>
    </p:spTree>
    <p:extLst>
      <p:ext uri="{BB962C8B-B14F-4D97-AF65-F5344CB8AC3E}">
        <p14:creationId xmlns:p14="http://schemas.microsoft.com/office/powerpoint/2010/main" val="32426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emf"/><Relationship Id="rId16"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2.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www.telenor.bg/" TargetMode="External"/><Relationship Id="rId1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8.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hyperlink" Target="https://www.xs-software.com/" TargetMode="External"/><Relationship Id="rId1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image" Target="../media/image42.png"/><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492472" y="1763570"/>
            <a:ext cx="4079529" cy="1744493"/>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6263110" y="1780536"/>
            <a:ext cx="2378291" cy="257390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00145" y="977356"/>
            <a:ext cx="8223977" cy="661991"/>
          </a:xfrm>
        </p:spPr>
        <p:txBody>
          <a:bodyPr>
            <a:normAutofit/>
          </a:bodyPr>
          <a:lstStyle>
            <a:lvl1pPr marL="0" indent="0" algn="ctr">
              <a:buNone/>
              <a:defRPr sz="2699">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610" y="4543242"/>
            <a:ext cx="1579508" cy="39395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2473" y="4526749"/>
            <a:ext cx="472184" cy="394877"/>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14856" y="4526749"/>
            <a:ext cx="890312" cy="394877"/>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500145" y="191143"/>
            <a:ext cx="8223977" cy="661991"/>
          </a:xfrm>
        </p:spPr>
        <p:txBody>
          <a:bodyPr/>
          <a:lstStyle>
            <a:lvl1pPr algn="ctr">
              <a:defRPr sz="3599"/>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63563" y="4560047"/>
            <a:ext cx="1077953" cy="377151"/>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6482890" y="4428069"/>
            <a:ext cx="2213639" cy="305139"/>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499"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6482890" y="4746153"/>
            <a:ext cx="2213639" cy="28192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349"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03360" y="3648560"/>
            <a:ext cx="2213639" cy="3981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99"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03360" y="4017508"/>
            <a:ext cx="2213639" cy="35169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99"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192" y="5027007"/>
            <a:ext cx="9146382" cy="162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191" y="5027007"/>
            <a:ext cx="9144000" cy="162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6429300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42804" y="1016308"/>
            <a:ext cx="2917030" cy="4024804"/>
          </a:xfrm>
          <a:prstGeom prst="rect">
            <a:avLst/>
          </a:prstGeom>
          <a:solidFill>
            <a:schemeClr val="bg2">
              <a:lumMod val="90000"/>
            </a:schemeClr>
          </a:solidFill>
        </p:spPr>
        <p:txBody>
          <a:bodyPr anchor="ctr"/>
          <a:lstStyle>
            <a:lvl1pPr marL="0" indent="0" algn="ctr">
              <a:buNone/>
              <a:defRPr sz="1598" baseline="0">
                <a:solidFill>
                  <a:schemeClr val="tx1"/>
                </a:solidFill>
                <a:latin typeface="+mn-lt"/>
                <a:cs typeface="Arial" pitchFamily="34" charset="0"/>
              </a:defRPr>
            </a:lvl1pPr>
            <a:lvl2pPr marL="456914" indent="0">
              <a:buNone/>
              <a:defRPr sz="2798"/>
            </a:lvl2pPr>
            <a:lvl3pPr marL="913829" indent="0">
              <a:buNone/>
              <a:defRPr sz="2399"/>
            </a:lvl3pPr>
            <a:lvl4pPr marL="1370743" indent="0">
              <a:buNone/>
              <a:defRPr sz="1999"/>
            </a:lvl4pPr>
            <a:lvl5pPr marL="1827657" indent="0">
              <a:buNone/>
              <a:defRPr sz="1999"/>
            </a:lvl5pPr>
            <a:lvl6pPr marL="2284572" indent="0">
              <a:buNone/>
              <a:defRPr sz="1999"/>
            </a:lvl6pPr>
            <a:lvl7pPr marL="2741486" indent="0">
              <a:buNone/>
              <a:defRPr sz="1999"/>
            </a:lvl7pPr>
            <a:lvl8pPr marL="3198400" indent="0">
              <a:buNone/>
              <a:defRPr sz="1999"/>
            </a:lvl8pPr>
            <a:lvl9pPr marL="3655314" indent="0">
              <a:buNone/>
              <a:defRPr sz="1999"/>
            </a:lvl9pPr>
          </a:lstStyle>
          <a:p>
            <a:r>
              <a:rPr lang="en-US" altLang="ko-KR" dirty="0"/>
              <a:t>Your Picture Here</a:t>
            </a:r>
            <a:endParaRPr lang="ko-KR" altLang="en-US" dirty="0"/>
          </a:p>
        </p:txBody>
      </p:sp>
      <p:sp>
        <p:nvSpPr>
          <p:cNvPr id="2" name="Rectangle 1"/>
          <p:cNvSpPr/>
          <p:nvPr/>
        </p:nvSpPr>
        <p:spPr>
          <a:xfrm>
            <a:off x="3059832" y="1016305"/>
            <a:ext cx="36001" cy="41271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3095833" y="1311749"/>
            <a:ext cx="180001"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5041112"/>
            <a:ext cx="9144000" cy="102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3596953" y="1015400"/>
            <a:ext cx="5399474" cy="3770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3/6/2019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141" y="174730"/>
            <a:ext cx="1594561" cy="397713"/>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665972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2383" y="4341"/>
            <a:ext cx="9146382" cy="5139159"/>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2383" y="4341"/>
            <a:ext cx="9146382" cy="5139159"/>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788476" y="527434"/>
            <a:ext cx="6304555" cy="774977"/>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685389"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6598"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6598" b="1" i="0" u="none" strike="noStrike" kern="1200" cap="none" spc="113"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16" y="1667199"/>
            <a:ext cx="2681929" cy="311151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2339" y="235694"/>
            <a:ext cx="1594561" cy="397713"/>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3/6/2019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3143" y="1276855"/>
            <a:ext cx="899176" cy="899176"/>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837" y="2832220"/>
            <a:ext cx="874800" cy="1051672"/>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1000" y="2832220"/>
            <a:ext cx="874800" cy="1041943"/>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1000" y="2831748"/>
            <a:ext cx="874800" cy="1175354"/>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1000" y="2827319"/>
            <a:ext cx="874800" cy="1013067"/>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11000" y="2832220"/>
            <a:ext cx="874800" cy="1075276"/>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9727" y="2832221"/>
            <a:ext cx="873491" cy="108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2977060" y="2501674"/>
            <a:ext cx="53713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2977061"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40230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510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618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726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83484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5662730" y="2319746"/>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192" y="4778499"/>
            <a:ext cx="9146382" cy="378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13142" y="1276854"/>
            <a:ext cx="899176" cy="899176"/>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91837" y="2832219"/>
            <a:ext cx="874800" cy="1051672"/>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671000" y="2832219"/>
            <a:ext cx="874800" cy="1041943"/>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751000" y="2831746"/>
            <a:ext cx="874800" cy="1175354"/>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831000" y="2827319"/>
            <a:ext cx="874800" cy="1013067"/>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1000" y="2832219"/>
            <a:ext cx="874800" cy="1075276"/>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539727" y="2832221"/>
            <a:ext cx="873491" cy="108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2977060" y="2501674"/>
            <a:ext cx="53713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2977061"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40230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510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618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726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83484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5662730" y="2319746"/>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2179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2383" y="4341"/>
            <a:ext cx="9146382" cy="5139159"/>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3/6/2019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92398" y="2286000"/>
            <a:ext cx="3107511" cy="2492839"/>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71009" y="952279"/>
            <a:ext cx="2630271" cy="1087793"/>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41710" y="3721415"/>
            <a:ext cx="5015692" cy="1099509"/>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3414505" y="940006"/>
            <a:ext cx="2652927" cy="1200208"/>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40339" y="972820"/>
            <a:ext cx="3083604" cy="130532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41709" y="2492455"/>
            <a:ext cx="5008506" cy="923724"/>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5306"/>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41613" y="83042"/>
            <a:ext cx="7129535" cy="661991"/>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6" name="Picture 15">
            <a:extLst>
              <a:ext uri="{FF2B5EF4-FFF2-40B4-BE49-F238E27FC236}">
                <a16:creationId xmlns:a16="http://schemas.microsoft.com/office/drawing/2014/main" id="{FFB79199-76CD-47C8-AE4E-209C3D390E5F}"/>
              </a:ext>
            </a:extLst>
          </p:cNvPr>
          <p:cNvPicPr>
            <a:picLocks noChangeAspect="1"/>
          </p:cNvPicPr>
          <p:nvPr userDrawn="1"/>
        </p:nvPicPr>
        <p:blipFill>
          <a:blip r:embed="rId15">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28211974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2383" y="4341"/>
            <a:ext cx="9146382" cy="5139159"/>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30639"/>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41613" y="83042"/>
            <a:ext cx="7129535" cy="661991"/>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74273" y="900122"/>
            <a:ext cx="4572449" cy="985826"/>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09098" y="1049842"/>
            <a:ext cx="4015698" cy="906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09098" y="1737949"/>
            <a:ext cx="5000625" cy="22788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5821125" y="1951708"/>
            <a:ext cx="2366387" cy="12407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1317" y="3923173"/>
            <a:ext cx="5375709" cy="7472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13143" y="3382584"/>
            <a:ext cx="2514600" cy="13329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A9EEE9-F84D-4A19-B1BD-9B2BB5EC0864}"/>
              </a:ext>
            </a:extLst>
          </p:cNvPr>
          <p:cNvPicPr>
            <a:picLocks noChangeAspect="1"/>
          </p:cNvPicPr>
          <p:nvPr userDrawn="1"/>
        </p:nvPicPr>
        <p:blipFill>
          <a:blip r:embed="rId15">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41003666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14308" y="889731"/>
            <a:ext cx="7128007" cy="4122095"/>
          </a:xfrm>
        </p:spPr>
        <p:txBody>
          <a:bodyPr wrap="square">
            <a:noAutofit/>
          </a:bodyPr>
          <a:lstStyle>
            <a:lvl1pPr>
              <a:buClr>
                <a:schemeClr val="tx1"/>
              </a:buClr>
              <a:defRPr sz="2099"/>
            </a:lvl1pPr>
            <a:lvl2pPr marL="742486" marR="0" indent="-285572" algn="l" defTabSz="913829" rtl="0" eaLnBrk="1" fontAlgn="auto" latinLnBrk="1" hangingPunct="1">
              <a:lnSpc>
                <a:spcPct val="100000"/>
              </a:lnSpc>
              <a:spcBef>
                <a:spcPts val="450"/>
              </a:spcBef>
              <a:spcAft>
                <a:spcPts val="450"/>
              </a:spcAft>
              <a:buClrTx/>
              <a:buSzTx/>
              <a:buFont typeface="Wingdings" panose="05000000000000000000" pitchFamily="2" charset="2"/>
              <a:buChar char="§"/>
              <a:tabLst>
                <a:tab pos="211804" algn="l"/>
              </a:tabLst>
              <a:defRPr/>
            </a:lvl2pPr>
            <a:lvl3pPr>
              <a:buClr>
                <a:schemeClr val="tx1"/>
              </a:buClr>
              <a:defRPr/>
            </a:lvl3pPr>
          </a:lstStyle>
          <a:p>
            <a:pPr>
              <a:lnSpc>
                <a:spcPct val="100000"/>
              </a:lnSpc>
            </a:pPr>
            <a:r>
              <a:rPr lang="en-US" sz="2399" dirty="0"/>
              <a:t>Software University – High-Quality Education, </a:t>
            </a:r>
            <a:br>
              <a:rPr lang="en-US" sz="2399" dirty="0"/>
            </a:br>
            <a:r>
              <a:rPr lang="en-US" sz="2399" dirty="0"/>
              <a:t>Profession and Job for Software Developers</a:t>
            </a:r>
          </a:p>
          <a:p>
            <a:pPr lvl="1">
              <a:lnSpc>
                <a:spcPct val="100000"/>
              </a:lnSpc>
            </a:pPr>
            <a:r>
              <a:rPr lang="en-US" sz="2174" noProof="1">
                <a:hlinkClick r:id="rId3"/>
              </a:rPr>
              <a:t>softuni.bg</a:t>
            </a:r>
            <a:r>
              <a:rPr lang="en-US" sz="2174" noProof="1"/>
              <a:t> </a:t>
            </a:r>
          </a:p>
          <a:p>
            <a:pPr>
              <a:lnSpc>
                <a:spcPct val="100000"/>
              </a:lnSpc>
            </a:pPr>
            <a:r>
              <a:rPr lang="en-US" sz="2399" dirty="0"/>
              <a:t>Software University Foundation</a:t>
            </a:r>
            <a:endParaRPr lang="bg-BG" sz="2399" dirty="0"/>
          </a:p>
          <a:p>
            <a:pPr lvl="1">
              <a:lnSpc>
                <a:spcPct val="100000"/>
              </a:lnSpc>
            </a:pPr>
            <a:r>
              <a:rPr lang="en-US" sz="2249" noProof="1">
                <a:hlinkClick r:id="rId4"/>
              </a:rPr>
              <a:t>http://softuni.foundation/</a:t>
            </a:r>
            <a:endParaRPr lang="en-US" sz="2249" noProof="1"/>
          </a:p>
          <a:p>
            <a:pPr>
              <a:lnSpc>
                <a:spcPct val="100000"/>
              </a:lnSpc>
            </a:pPr>
            <a:r>
              <a:rPr lang="en-US" sz="2399" dirty="0"/>
              <a:t>Software University @ Facebook</a:t>
            </a:r>
          </a:p>
          <a:p>
            <a:pPr marL="742486" marR="0" lvl="1" indent="-285572" algn="l" defTabSz="913829" rtl="0" eaLnBrk="1" fontAlgn="auto" latinLnBrk="1" hangingPunct="1">
              <a:lnSpc>
                <a:spcPct val="100000"/>
              </a:lnSpc>
              <a:spcBef>
                <a:spcPts val="450"/>
              </a:spcBef>
              <a:spcAft>
                <a:spcPts val="450"/>
              </a:spcAft>
              <a:buClrTx/>
              <a:buSzTx/>
              <a:buFont typeface="Wingdings" panose="05000000000000000000" pitchFamily="2" charset="2"/>
              <a:buChar char="§"/>
              <a:tabLst>
                <a:tab pos="211804" algn="l"/>
              </a:tabLst>
              <a:defRPr/>
            </a:pPr>
            <a:r>
              <a:rPr kumimoji="0" lang="en-US" sz="2174"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174"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2399" dirty="0"/>
              <a:t>Software University Forums</a:t>
            </a:r>
          </a:p>
          <a:p>
            <a:pPr marL="742486" marR="0" lvl="1" indent="-285572" algn="l" defTabSz="913829" rtl="0" eaLnBrk="1" fontAlgn="auto" latinLnBrk="1" hangingPunct="1">
              <a:lnSpc>
                <a:spcPct val="100000"/>
              </a:lnSpc>
              <a:spcBef>
                <a:spcPts val="450"/>
              </a:spcBef>
              <a:spcAft>
                <a:spcPts val="450"/>
              </a:spcAft>
              <a:buClrTx/>
              <a:buSzTx/>
              <a:buFont typeface="Wingdings" panose="05000000000000000000" pitchFamily="2" charset="2"/>
              <a:buChar char="§"/>
              <a:tabLst>
                <a:tab pos="211804" algn="l"/>
              </a:tabLst>
              <a:defRPr/>
            </a:pPr>
            <a:r>
              <a:rPr lang="en-US" sz="2099" dirty="0">
                <a:hlinkClick r:id="rId6"/>
              </a:rPr>
              <a:t>forum.softuni.bg</a:t>
            </a:r>
            <a:endParaRPr lang="en-US" sz="2099"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696087" y="2706470"/>
            <a:ext cx="839273" cy="8390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3483" y="3763097"/>
            <a:ext cx="781878" cy="781675"/>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22453" y="1788517"/>
            <a:ext cx="2420824" cy="3223308"/>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89372" y="989568"/>
            <a:ext cx="1252706" cy="154886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29215" y="81655"/>
            <a:ext cx="7129535" cy="661991"/>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6419792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secHead">
  <p:cSld name="1_Title Slide">
    <p:bg>
      <p:bgPr>
        <a:blipFill rotWithShape="1">
          <a:blip r:embed="rId2">
            <a:alphaModFix/>
          </a:blip>
          <a:stretch>
            <a:fillRect/>
          </a:stretch>
        </a:blipFill>
        <a:effectLst/>
      </p:bgPr>
    </p:bg>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84787" y="3714750"/>
            <a:ext cx="7774500" cy="615600"/>
          </a:xfrm>
          <a:prstGeom prst="rect">
            <a:avLst/>
          </a:prstGeom>
          <a:noFill/>
          <a:ln>
            <a:noFill/>
          </a:ln>
        </p:spPr>
        <p:txBody>
          <a:bodyPr spcFirstLastPara="1" wrap="square" lIns="68575" tIns="68575" rIns="68575" bIns="68575" anchor="b" anchorCtr="0"/>
          <a:lstStyle>
            <a:lvl1pPr marR="0" lvl="0" algn="ctr" rtl="0">
              <a:lnSpc>
                <a:spcPct val="90000"/>
              </a:lnSpc>
              <a:spcBef>
                <a:spcPts val="0"/>
              </a:spcBef>
              <a:spcAft>
                <a:spcPts val="0"/>
              </a:spcAft>
              <a:buClr>
                <a:srgbClr val="F3BE60"/>
              </a:buClr>
              <a:buSzPts val="4100"/>
              <a:buFont typeface="Calibri"/>
              <a:buNone/>
              <a:defRPr sz="4100" b="1" i="0" u="none" strike="noStrike" cap="none">
                <a:solidFill>
                  <a:srgbClr val="F3BE60"/>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9" name="Shape 29"/>
          <p:cNvSpPr txBox="1">
            <a:spLocks noGrp="1"/>
          </p:cNvSpPr>
          <p:nvPr>
            <p:ph type="body" idx="1"/>
          </p:nvPr>
        </p:nvSpPr>
        <p:spPr>
          <a:xfrm>
            <a:off x="684787" y="4316226"/>
            <a:ext cx="7774500" cy="539400"/>
          </a:xfrm>
          <a:prstGeom prst="rect">
            <a:avLst/>
          </a:prstGeom>
          <a:noFill/>
          <a:ln>
            <a:noFill/>
          </a:ln>
        </p:spPr>
        <p:txBody>
          <a:bodyPr spcFirstLastPara="1" wrap="square" lIns="68575" tIns="68575" rIns="68575" bIns="68575" anchor="t" anchorCtr="0"/>
          <a:lstStyle>
            <a:lvl1pPr marL="457200" marR="0" lvl="0" indent="-228600" algn="ctr" rtl="0">
              <a:lnSpc>
                <a:spcPct val="105000"/>
              </a:lnSpc>
              <a:spcBef>
                <a:spcPts val="0"/>
              </a:spcBef>
              <a:spcAft>
                <a:spcPts val="0"/>
              </a:spcAft>
              <a:buClr>
                <a:srgbClr val="F2B254"/>
              </a:buClr>
              <a:buSzPts val="3000"/>
              <a:buFont typeface="Noto Sans Symbols"/>
              <a:buNone/>
              <a:defRPr sz="3000" b="0" i="0" u="none" strike="noStrike" cap="none">
                <a:solidFill>
                  <a:schemeClr val="accent1"/>
                </a:solidFill>
                <a:latin typeface="Calibri"/>
                <a:ea typeface="Calibri"/>
                <a:cs typeface="Calibri"/>
                <a:sym typeface="Calibri"/>
              </a:defRPr>
            </a:lvl1pPr>
            <a:lvl2pPr marL="914400" marR="0" lvl="1" indent="-228600" algn="l" rtl="0">
              <a:lnSpc>
                <a:spcPct val="105000"/>
              </a:lnSpc>
              <a:spcBef>
                <a:spcPts val="500"/>
              </a:spcBef>
              <a:spcAft>
                <a:spcPts val="0"/>
              </a:spcAft>
              <a:buClr>
                <a:schemeClr val="accent1"/>
              </a:buClr>
              <a:buSzPts val="1400"/>
              <a:buFont typeface="Noto Sans Symbols"/>
              <a:buNone/>
              <a:defRPr sz="1800" b="0" i="0" u="none" strike="noStrike" cap="none">
                <a:solidFill>
                  <a:schemeClr val="lt1"/>
                </a:solidFill>
                <a:latin typeface="Calibri"/>
                <a:ea typeface="Calibri"/>
                <a:cs typeface="Calibri"/>
                <a:sym typeface="Calibri"/>
              </a:defRPr>
            </a:lvl2pPr>
            <a:lvl3pPr marL="1371600" marR="0" lvl="2" indent="-228600" algn="l" rtl="0">
              <a:lnSpc>
                <a:spcPct val="105000"/>
              </a:lnSpc>
              <a:spcBef>
                <a:spcPts val="500"/>
              </a:spcBef>
              <a:spcAft>
                <a:spcPts val="0"/>
              </a:spcAft>
              <a:buClr>
                <a:srgbClr val="EF9A1D"/>
              </a:buClr>
              <a:buSzPts val="1300"/>
              <a:buFont typeface="Noto Sans Symbols"/>
              <a:buNone/>
              <a:defRPr sz="1600" b="0" i="0" u="none" strike="noStrike" cap="none">
                <a:solidFill>
                  <a:schemeClr val="lt1"/>
                </a:solidFill>
                <a:latin typeface="Calibri"/>
                <a:ea typeface="Calibri"/>
                <a:cs typeface="Calibri"/>
                <a:sym typeface="Calibri"/>
              </a:defRPr>
            </a:lvl3pPr>
            <a:lvl4pPr marL="1828800" marR="0" lvl="3" indent="-228600" algn="l" rtl="0">
              <a:lnSpc>
                <a:spcPct val="105000"/>
              </a:lnSpc>
              <a:spcBef>
                <a:spcPts val="500"/>
              </a:spcBef>
              <a:spcAft>
                <a:spcPts val="0"/>
              </a:spcAft>
              <a:buClr>
                <a:srgbClr val="ED9411"/>
              </a:buClr>
              <a:buSzPts val="1100"/>
              <a:buFont typeface="Noto Sans Symbols"/>
              <a:buNone/>
              <a:defRPr sz="1400" b="0" i="0" u="none" strike="noStrike" cap="none">
                <a:solidFill>
                  <a:schemeClr val="lt1"/>
                </a:solidFill>
                <a:latin typeface="Calibri"/>
                <a:ea typeface="Calibri"/>
                <a:cs typeface="Calibri"/>
                <a:sym typeface="Calibri"/>
              </a:defRPr>
            </a:lvl4pPr>
            <a:lvl5pPr marL="2286000" marR="0" lvl="4" indent="-228600" algn="l" rtl="0">
              <a:lnSpc>
                <a:spcPct val="105000"/>
              </a:lnSpc>
              <a:spcBef>
                <a:spcPts val="500"/>
              </a:spcBef>
              <a:spcAft>
                <a:spcPts val="0"/>
              </a:spcAft>
              <a:buClr>
                <a:srgbClr val="E28D10"/>
              </a:buClr>
              <a:buSzPts val="1100"/>
              <a:buFont typeface="Noto Sans Symbols"/>
              <a:buNone/>
              <a:defRPr sz="14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600"/>
              </a:spcBef>
              <a:spcAft>
                <a:spcPts val="0"/>
              </a:spcAft>
              <a:buClr>
                <a:schemeClr val="accent1"/>
              </a:buClr>
              <a:buSzPts val="1100"/>
              <a:buFont typeface="Arial"/>
              <a:buNone/>
              <a:defRPr sz="14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600"/>
              </a:spcBef>
              <a:spcAft>
                <a:spcPts val="0"/>
              </a:spcAft>
              <a:buClr>
                <a:schemeClr val="accent1"/>
              </a:buClr>
              <a:buSzPts val="1100"/>
              <a:buFont typeface="Arial"/>
              <a:buNone/>
              <a:defRPr sz="14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600"/>
              </a:spcBef>
              <a:spcAft>
                <a:spcPts val="0"/>
              </a:spcAft>
              <a:buClr>
                <a:schemeClr val="accent1"/>
              </a:buClr>
              <a:buSzPts val="1100"/>
              <a:buFont typeface="Arial"/>
              <a:buNone/>
              <a:defRPr sz="14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600"/>
              </a:spcBef>
              <a:spcAft>
                <a:spcPts val="0"/>
              </a:spcAft>
              <a:buClr>
                <a:schemeClr val="accent1"/>
              </a:buClr>
              <a:buSzPts val="1100"/>
              <a:buFont typeface="Arial"/>
              <a:buNone/>
              <a:defRPr sz="1400" b="0" i="0" u="none" strike="noStrike" cap="none">
                <a:solidFill>
                  <a:schemeClr val="lt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5388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32777" y="1057229"/>
            <a:ext cx="2679122" cy="3288853"/>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47575" y="1028704"/>
            <a:ext cx="6136847" cy="3596951"/>
          </a:xfrm>
        </p:spPr>
        <p:txBody>
          <a:bodyPr/>
          <a:lstStyle>
            <a:lvl1pPr marL="385532" indent="-38553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3/6/2019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13489336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0" name="Text Placeholder 9"/>
          <p:cNvSpPr>
            <a:spLocks noGrp="1"/>
          </p:cNvSpPr>
          <p:nvPr>
            <p:ph type="body" sz="quarter" idx="10" hasCustomPrompt="1"/>
          </p:nvPr>
        </p:nvSpPr>
        <p:spPr>
          <a:xfrm>
            <a:off x="461332" y="3528619"/>
            <a:ext cx="8221337" cy="576063"/>
          </a:xfrm>
          <a:prstGeom prst="rect">
            <a:avLst/>
          </a:prstGeom>
        </p:spPr>
        <p:txBody>
          <a:bodyPr anchor="ctr">
            <a:noAutofit/>
          </a:bodyPr>
          <a:lstStyle>
            <a:lvl1pPr marL="0" indent="0" algn="ctr">
              <a:buNone/>
              <a:defRPr sz="4047"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461332" y="4117829"/>
            <a:ext cx="8221337" cy="374864"/>
          </a:xfrm>
          <a:prstGeom prst="rect">
            <a:avLst/>
          </a:prstGeom>
        </p:spPr>
        <p:txBody>
          <a:bodyPr anchor="ctr">
            <a:noAutofit/>
          </a:bodyPr>
          <a:lstStyle>
            <a:lvl1pPr marL="0" indent="0" algn="ctr">
              <a:buNone/>
              <a:defRPr sz="2999"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3239802" y="650814"/>
            <a:ext cx="2664397" cy="26643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9337683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6" name="Rectangle 5"/>
          <p:cNvSpPr/>
          <p:nvPr/>
        </p:nvSpPr>
        <p:spPr>
          <a:xfrm>
            <a:off x="-2604" y="0"/>
            <a:ext cx="86537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04" y="1344266"/>
            <a:ext cx="1372729" cy="304666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6404" y="1344267"/>
            <a:ext cx="686364" cy="304666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1549133" y="840858"/>
            <a:ext cx="7447293" cy="39570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972718" y="75562"/>
            <a:ext cx="6299621" cy="661991"/>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3/6/2019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B0406E0E-FE9B-4656-A202-18C2517519D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25549" y="207286"/>
            <a:ext cx="1365242" cy="398543"/>
          </a:xfrm>
          <a:prstGeom prst="rect">
            <a:avLst/>
          </a:prstGeom>
        </p:spPr>
      </p:pic>
    </p:spTree>
    <p:extLst>
      <p:ext uri="{BB962C8B-B14F-4D97-AF65-F5344CB8AC3E}">
        <p14:creationId xmlns:p14="http://schemas.microsoft.com/office/powerpoint/2010/main" val="30169279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2604" y="0"/>
            <a:ext cx="86537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021" y="2486029"/>
            <a:ext cx="945499" cy="209846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972718" y="75562"/>
            <a:ext cx="6299621" cy="661991"/>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469305" y="840858"/>
            <a:ext cx="7527122" cy="39570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3/6/2019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E01C581E-72C4-46B7-B2B0-B501FA87287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25549" y="207286"/>
            <a:ext cx="1365242" cy="398543"/>
          </a:xfrm>
          <a:prstGeom prst="rect">
            <a:avLst/>
          </a:prstGeom>
        </p:spPr>
      </p:pic>
    </p:spTree>
    <p:extLst>
      <p:ext uri="{BB962C8B-B14F-4D97-AF65-F5344CB8AC3E}">
        <p14:creationId xmlns:p14="http://schemas.microsoft.com/office/powerpoint/2010/main" val="29470222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9144000"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42802" y="897094"/>
            <a:ext cx="8863572" cy="39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3/6/2019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6BBD9B3D-B90C-4A66-8301-786C9FA8A9CA}"/>
              </a:ext>
            </a:extLst>
          </p:cNvPr>
          <p:cNvPicPr>
            <a:picLocks noChangeAspect="1"/>
          </p:cNvPicPr>
          <p:nvPr userDrawn="1"/>
        </p:nvPicPr>
        <p:blipFill>
          <a:blip r:embed="rId3">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30410162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639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4638505"/>
            <a:ext cx="9144000" cy="504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3871238" y="3618499"/>
            <a:ext cx="1401526" cy="1401526"/>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2413" y="3905080"/>
            <a:ext cx="719175" cy="888652"/>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42802" y="896949"/>
            <a:ext cx="4069611" cy="36180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4931588" y="896949"/>
            <a:ext cx="4069610" cy="36180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41612" y="4792920"/>
            <a:ext cx="606535" cy="231634"/>
          </a:xfrm>
        </p:spPr>
        <p:txBody>
          <a:bodyPr/>
          <a:lstStyle/>
          <a:p>
            <a:fld id="{055373AC-9AA7-423B-BA00-BA1C74164DBD}" type="datetime1">
              <a:rPr lang="en-US" smtClean="0"/>
              <a:pPr/>
              <a:t>3/6/2019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28198166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2382" y="-13447"/>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42876" y="897095"/>
            <a:ext cx="8858323" cy="3889219"/>
          </a:xfrm>
        </p:spPr>
        <p:txBody>
          <a:bodyPr/>
          <a:lstStyle>
            <a:lvl1pPr marL="0" indent="0">
              <a:buNone/>
              <a:defRPr>
                <a:solidFill>
                  <a:schemeClr val="tx1"/>
                </a:solidFill>
              </a:defRPr>
            </a:lvl1pPr>
            <a:lvl2pPr marL="456914"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461463" y="1372856"/>
            <a:ext cx="8221076" cy="1305202"/>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1799"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3/6/2019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2" name="Picture 11">
            <a:extLst>
              <a:ext uri="{FF2B5EF4-FFF2-40B4-BE49-F238E27FC236}">
                <a16:creationId xmlns:a16="http://schemas.microsoft.com/office/drawing/2014/main" id="{F0AB4568-56A6-4C85-AAC8-1AE32E2F3E7C}"/>
              </a:ext>
            </a:extLst>
          </p:cNvPr>
          <p:cNvPicPr>
            <a:picLocks noChangeAspect="1"/>
          </p:cNvPicPr>
          <p:nvPr userDrawn="1"/>
        </p:nvPicPr>
        <p:blipFill>
          <a:blip r:embed="rId3">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21544842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41612" y="4797897"/>
            <a:ext cx="606535" cy="231634"/>
          </a:xfrm>
          <a:prstGeom prst="rect">
            <a:avLst/>
          </a:prstGeom>
        </p:spPr>
        <p:txBody>
          <a:bodyPr vert="horz" lIns="36000" tIns="36000" rIns="36000" bIns="36000" rtlCol="0" anchor="ctr"/>
          <a:lstStyle>
            <a:lvl1pPr algn="ctr">
              <a:defRPr sz="750">
                <a:solidFill>
                  <a:schemeClr val="tx1"/>
                </a:solidFill>
              </a:defRPr>
            </a:lvl1pPr>
          </a:lstStyle>
          <a:p>
            <a:fld id="{055373AC-9AA7-423B-BA00-BA1C74164DBD}" type="datetime1">
              <a:rPr lang="en-US" smtClean="0"/>
              <a:pPr/>
              <a:t>3/6/2019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748147" y="4797897"/>
            <a:ext cx="7925464" cy="231634"/>
          </a:xfrm>
          <a:prstGeom prst="rect">
            <a:avLst/>
          </a:prstGeom>
        </p:spPr>
        <p:txBody>
          <a:bodyPr vert="horz" lIns="36000" tIns="36000" rIns="36000" bIns="36000" rtlCol="0" anchor="ctr"/>
          <a:lstStyle>
            <a:lvl1pPr algn="ctr">
              <a:defRPr sz="75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8674809" y="4797897"/>
            <a:ext cx="321617" cy="231634"/>
          </a:xfrm>
          <a:prstGeom prst="rect">
            <a:avLst/>
          </a:prstGeom>
        </p:spPr>
        <p:txBody>
          <a:bodyPr vert="horz" lIns="36000" tIns="36000" rIns="36000" bIns="36000" rtlCol="0" anchor="ctr"/>
          <a:lstStyle>
            <a:lvl1pPr algn="r">
              <a:defRPr sz="75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42804" y="75562"/>
            <a:ext cx="7129535" cy="661991"/>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42810" y="854133"/>
            <a:ext cx="8853617" cy="3932180"/>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40120779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3" r:id="rId1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913829" rtl="0" eaLnBrk="1" latinLnBrk="1" hangingPunct="1">
        <a:spcBef>
          <a:spcPct val="0"/>
        </a:spcBef>
        <a:buNone/>
        <a:defRPr sz="2999" b="1" kern="1200">
          <a:solidFill>
            <a:schemeClr val="tx1"/>
          </a:solidFill>
          <a:latin typeface="+mj-lt"/>
          <a:ea typeface="+mj-ea"/>
          <a:cs typeface="+mj-cs"/>
        </a:defRPr>
      </a:lvl1pPr>
    </p:titleStyle>
    <p:bodyStyle>
      <a:lvl1pPr marL="342686" indent="-342686" algn="l" defTabSz="913829" rtl="0" eaLnBrk="1" latinLnBrk="1" hangingPunct="1">
        <a:lnSpc>
          <a:spcPct val="105000"/>
        </a:lnSpc>
        <a:spcBef>
          <a:spcPts val="450"/>
        </a:spcBef>
        <a:spcAft>
          <a:spcPts val="450"/>
        </a:spcAft>
        <a:buFont typeface="Wingdings" panose="05000000000000000000" pitchFamily="2" charset="2"/>
        <a:buChar char="§"/>
        <a:defRPr sz="2548" kern="1200">
          <a:solidFill>
            <a:schemeClr val="tx1"/>
          </a:solidFill>
          <a:latin typeface="+mn-lt"/>
          <a:ea typeface="+mn-ea"/>
          <a:cs typeface="+mn-cs"/>
        </a:defRPr>
      </a:lvl1pPr>
      <a:lvl2pPr marL="742486" indent="-285572" algn="l" defTabSz="913829" rtl="0" eaLnBrk="1" latinLnBrk="1" hangingPunct="1">
        <a:lnSpc>
          <a:spcPct val="105000"/>
        </a:lnSpc>
        <a:spcBef>
          <a:spcPts val="450"/>
        </a:spcBef>
        <a:spcAft>
          <a:spcPts val="450"/>
        </a:spcAft>
        <a:buFont typeface="Wingdings" panose="05000000000000000000" pitchFamily="2" charset="2"/>
        <a:buChar char="§"/>
        <a:defRPr sz="2399" kern="1200">
          <a:solidFill>
            <a:schemeClr val="tx1"/>
          </a:solidFill>
          <a:latin typeface="+mn-lt"/>
          <a:ea typeface="+mn-ea"/>
          <a:cs typeface="+mn-cs"/>
        </a:defRPr>
      </a:lvl2pPr>
      <a:lvl3pPr marL="1142286" indent="-228458" algn="l" defTabSz="913829" rtl="0" eaLnBrk="1" latinLnBrk="1" hangingPunct="1">
        <a:lnSpc>
          <a:spcPct val="105000"/>
        </a:lnSpc>
        <a:spcBef>
          <a:spcPts val="450"/>
        </a:spcBef>
        <a:spcAft>
          <a:spcPts val="450"/>
        </a:spcAft>
        <a:buFont typeface="Wingdings" panose="05000000000000000000" pitchFamily="2" charset="2"/>
        <a:buChar char="§"/>
        <a:defRPr sz="2249" kern="1200">
          <a:solidFill>
            <a:schemeClr val="tx1"/>
          </a:solidFill>
          <a:latin typeface="+mn-lt"/>
          <a:ea typeface="+mn-ea"/>
          <a:cs typeface="+mn-cs"/>
        </a:defRPr>
      </a:lvl3pPr>
      <a:lvl4pPr marL="1599200" indent="-228458" algn="l" defTabSz="913829" rtl="0" eaLnBrk="1" latinLnBrk="1" hangingPunct="1">
        <a:lnSpc>
          <a:spcPct val="105000"/>
        </a:lnSpc>
        <a:spcBef>
          <a:spcPts val="450"/>
        </a:spcBef>
        <a:spcAft>
          <a:spcPts val="450"/>
        </a:spcAft>
        <a:buFont typeface="Wingdings" panose="05000000000000000000" pitchFamily="2" charset="2"/>
        <a:buChar char="§"/>
        <a:defRPr sz="2099" kern="1200">
          <a:solidFill>
            <a:schemeClr val="tx1"/>
          </a:solidFill>
          <a:latin typeface="+mn-lt"/>
          <a:ea typeface="+mn-ea"/>
          <a:cs typeface="+mn-cs"/>
        </a:defRPr>
      </a:lvl4pPr>
      <a:lvl5pPr marL="2056114" indent="-228458" algn="l" defTabSz="913829" rtl="0" eaLnBrk="1" latinLnBrk="1" hangingPunct="1">
        <a:lnSpc>
          <a:spcPct val="105000"/>
        </a:lnSpc>
        <a:spcBef>
          <a:spcPts val="450"/>
        </a:spcBef>
        <a:spcAft>
          <a:spcPts val="450"/>
        </a:spcAft>
        <a:buFont typeface="Wingdings" panose="05000000000000000000" pitchFamily="2" charset="2"/>
        <a:buChar char="§"/>
        <a:defRPr sz="1949" kern="1200">
          <a:solidFill>
            <a:schemeClr val="tx1"/>
          </a:solidFill>
          <a:latin typeface="+mn-lt"/>
          <a:ea typeface="+mn-ea"/>
          <a:cs typeface="+mn-cs"/>
        </a:defRPr>
      </a:lvl5pPr>
      <a:lvl6pPr marL="2513028"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6pPr>
      <a:lvl7pPr marL="2969943"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7pPr>
      <a:lvl8pPr marL="3426857"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8pPr>
      <a:lvl9pPr marL="3883772"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ko-KR"/>
      </a:defPPr>
      <a:lvl1pPr marL="0" algn="l" defTabSz="913829" rtl="0" eaLnBrk="1" latinLnBrk="1" hangingPunct="1">
        <a:defRPr sz="1799" kern="1200">
          <a:solidFill>
            <a:schemeClr val="tx1"/>
          </a:solidFill>
          <a:latin typeface="+mn-lt"/>
          <a:ea typeface="+mn-ea"/>
          <a:cs typeface="+mn-cs"/>
        </a:defRPr>
      </a:lvl1pPr>
      <a:lvl2pPr marL="456914" algn="l" defTabSz="913829" rtl="0" eaLnBrk="1" latinLnBrk="1" hangingPunct="1">
        <a:defRPr sz="1799" kern="1200">
          <a:solidFill>
            <a:schemeClr val="tx1"/>
          </a:solidFill>
          <a:latin typeface="+mn-lt"/>
          <a:ea typeface="+mn-ea"/>
          <a:cs typeface="+mn-cs"/>
        </a:defRPr>
      </a:lvl2pPr>
      <a:lvl3pPr marL="913829" algn="l" defTabSz="913829" rtl="0" eaLnBrk="1" latinLnBrk="1" hangingPunct="1">
        <a:defRPr sz="1799" kern="1200">
          <a:solidFill>
            <a:schemeClr val="tx1"/>
          </a:solidFill>
          <a:latin typeface="+mn-lt"/>
          <a:ea typeface="+mn-ea"/>
          <a:cs typeface="+mn-cs"/>
        </a:defRPr>
      </a:lvl3pPr>
      <a:lvl4pPr marL="1370743" algn="l" defTabSz="913829" rtl="0" eaLnBrk="1" latinLnBrk="1" hangingPunct="1">
        <a:defRPr sz="1799" kern="1200">
          <a:solidFill>
            <a:schemeClr val="tx1"/>
          </a:solidFill>
          <a:latin typeface="+mn-lt"/>
          <a:ea typeface="+mn-ea"/>
          <a:cs typeface="+mn-cs"/>
        </a:defRPr>
      </a:lvl4pPr>
      <a:lvl5pPr marL="1827657" algn="l" defTabSz="913829" rtl="0" eaLnBrk="1" latinLnBrk="1" hangingPunct="1">
        <a:defRPr sz="1799" kern="1200">
          <a:solidFill>
            <a:schemeClr val="tx1"/>
          </a:solidFill>
          <a:latin typeface="+mn-lt"/>
          <a:ea typeface="+mn-ea"/>
          <a:cs typeface="+mn-cs"/>
        </a:defRPr>
      </a:lvl5pPr>
      <a:lvl6pPr marL="2284572" algn="l" defTabSz="913829" rtl="0" eaLnBrk="1" latinLnBrk="1" hangingPunct="1">
        <a:defRPr sz="1799" kern="1200">
          <a:solidFill>
            <a:schemeClr val="tx1"/>
          </a:solidFill>
          <a:latin typeface="+mn-lt"/>
          <a:ea typeface="+mn-ea"/>
          <a:cs typeface="+mn-cs"/>
        </a:defRPr>
      </a:lvl6pPr>
      <a:lvl7pPr marL="2741486" algn="l" defTabSz="913829" rtl="0" eaLnBrk="1" latinLnBrk="1" hangingPunct="1">
        <a:defRPr sz="1799" kern="1200">
          <a:solidFill>
            <a:schemeClr val="tx1"/>
          </a:solidFill>
          <a:latin typeface="+mn-lt"/>
          <a:ea typeface="+mn-ea"/>
          <a:cs typeface="+mn-cs"/>
        </a:defRPr>
      </a:lvl7pPr>
      <a:lvl8pPr marL="3198400" algn="l" defTabSz="913829" rtl="0" eaLnBrk="1" latinLnBrk="1" hangingPunct="1">
        <a:defRPr sz="1799" kern="1200">
          <a:solidFill>
            <a:schemeClr val="tx1"/>
          </a:solidFill>
          <a:latin typeface="+mn-lt"/>
          <a:ea typeface="+mn-ea"/>
          <a:cs typeface="+mn-cs"/>
        </a:defRPr>
      </a:lvl8pPr>
      <a:lvl9pPr marL="3655314" algn="l" defTabSz="913829" rtl="0" eaLnBrk="1" latinLnBrk="1"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oftuni.bg/" TargetMode="Externa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pastebin.com/VjEdbXLH"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softuni.bg/trainings/courses"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netpeak.bg/" TargetMode="External"/><Relationship Id="rId18" Type="http://schemas.openxmlformats.org/officeDocument/2006/relationships/image" Target="../media/image60.png"/><Relationship Id="rId26" Type="http://schemas.openxmlformats.org/officeDocument/2006/relationships/image" Target="../media/image39.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http://codexio.bg/" TargetMode="External"/><Relationship Id="rId12" Type="http://schemas.openxmlformats.org/officeDocument/2006/relationships/image" Target="../media/image58.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33.xml"/><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hyperlink" Target="https://aeternity.com/" TargetMode="External"/><Relationship Id="rId24" Type="http://schemas.openxmlformats.org/officeDocument/2006/relationships/image" Target="../media/image62.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63.png"/><Relationship Id="rId10" Type="http://schemas.openxmlformats.org/officeDocument/2006/relationships/image" Target="../media/image57.jpeg"/><Relationship Id="rId19" Type="http://schemas.openxmlformats.org/officeDocument/2006/relationships/hyperlink" Target="http://www.xs-software.com/" TargetMode="External"/><Relationship Id="rId4" Type="http://schemas.openxmlformats.org/officeDocument/2006/relationships/image" Target="../media/image55.png"/><Relationship Id="rId9" Type="http://schemas.openxmlformats.org/officeDocument/2006/relationships/hyperlink" Target="https://www.liebherr.com/en/deu/start/start-page.html" TargetMode="External"/><Relationship Id="rId14" Type="http://schemas.openxmlformats.org/officeDocument/2006/relationships/image" Target="../media/image38.png"/><Relationship Id="rId22" Type="http://schemas.openxmlformats.org/officeDocument/2006/relationships/image" Target="../media/image32.png"/><Relationship Id="rId27" Type="http://schemas.openxmlformats.org/officeDocument/2006/relationships/hyperlink" Target="http://smartit.bg/"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www.world-of-myths.com/" TargetMode="External"/><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www.onebitsoftware.net/" TargetMode="External"/><Relationship Id="rId11" Type="http://schemas.openxmlformats.org/officeDocument/2006/relationships/image" Target="../media/image68.gif"/><Relationship Id="rId5" Type="http://schemas.openxmlformats.org/officeDocument/2006/relationships/image" Target="../media/image65.png"/><Relationship Id="rId10" Type="http://schemas.openxmlformats.org/officeDocument/2006/relationships/hyperlink" Target="https://www.lukanet.com/" TargetMode="External"/><Relationship Id="rId4" Type="http://schemas.openxmlformats.org/officeDocument/2006/relationships/hyperlink" Target="http://codexio.bg/" TargetMode="External"/><Relationship Id="rId9"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70.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CA6D1E82-7D10-4199-A812-EFC93DB99969}"/>
              </a:ext>
            </a:extLst>
          </p:cNvPr>
          <p:cNvSpPr>
            <a:spLocks noGrp="1"/>
          </p:cNvSpPr>
          <p:nvPr>
            <p:ph type="subTitle" idx="1"/>
          </p:nvPr>
        </p:nvSpPr>
        <p:spPr/>
        <p:txBody>
          <a:bodyPr/>
          <a:lstStyle/>
          <a:p>
            <a:r>
              <a:rPr lang="en-GB" b="1" dirty="0">
                <a:solidFill>
                  <a:schemeClr val="bg1"/>
                </a:solidFill>
              </a:rPr>
              <a:t>Optimizing Contracts</a:t>
            </a:r>
          </a:p>
        </p:txBody>
      </p:sp>
      <p:sp>
        <p:nvSpPr>
          <p:cNvPr id="10" name="Title 9">
            <a:extLst>
              <a:ext uri="{FF2B5EF4-FFF2-40B4-BE49-F238E27FC236}">
                <a16:creationId xmlns:a16="http://schemas.microsoft.com/office/drawing/2014/main" id="{C38DFB60-88C5-42DF-8068-1980CBB089F8}"/>
              </a:ext>
            </a:extLst>
          </p:cNvPr>
          <p:cNvSpPr>
            <a:spLocks noGrp="1"/>
          </p:cNvSpPr>
          <p:nvPr>
            <p:ph type="title"/>
          </p:nvPr>
        </p:nvSpPr>
        <p:spPr/>
        <p:txBody>
          <a:bodyPr>
            <a:normAutofit fontScale="90000"/>
          </a:bodyPr>
          <a:lstStyle/>
          <a:p>
            <a:r>
              <a:rPr lang="en-GB" sz="3600" dirty="0"/>
              <a:t>Smart Contract Development With Solidity</a:t>
            </a:r>
            <a:endParaRPr lang="en-US" dirty="0"/>
          </a:p>
        </p:txBody>
      </p:sp>
      <p:sp>
        <p:nvSpPr>
          <p:cNvPr id="13" name="Text Placeholder 12">
            <a:extLst>
              <a:ext uri="{FF2B5EF4-FFF2-40B4-BE49-F238E27FC236}">
                <a16:creationId xmlns:a16="http://schemas.microsoft.com/office/drawing/2014/main" id="{0603C2F3-1808-454B-BEF6-67D0F18A45F8}"/>
              </a:ext>
            </a:extLst>
          </p:cNvPr>
          <p:cNvSpPr>
            <a:spLocks noGrp="1"/>
          </p:cNvSpPr>
          <p:nvPr>
            <p:ph type="body" sz="quarter" idx="17"/>
          </p:nvPr>
        </p:nvSpPr>
        <p:spPr>
          <a:xfrm>
            <a:off x="6482890" y="4420278"/>
            <a:ext cx="2213639" cy="320720"/>
          </a:xfrm>
        </p:spPr>
        <p:txBody>
          <a:bodyPr/>
          <a:lstStyle/>
          <a:p>
            <a:r>
              <a:rPr lang="en-GB" sz="1600" dirty="0">
                <a:solidFill>
                  <a:schemeClr val="tx1"/>
                </a:solidFill>
                <a:ea typeface="Calibri"/>
                <a:cs typeface="Calibri"/>
                <a:sym typeface="Calibri"/>
              </a:rPr>
              <a:t>Software University</a:t>
            </a:r>
            <a:endParaRPr lang="en-GB" sz="1200" dirty="0">
              <a:solidFill>
                <a:schemeClr val="tx1"/>
              </a:solidFill>
            </a:endParaRPr>
          </a:p>
        </p:txBody>
      </p:sp>
      <p:sp>
        <p:nvSpPr>
          <p:cNvPr id="14" name="Text Placeholder 13">
            <a:extLst>
              <a:ext uri="{FF2B5EF4-FFF2-40B4-BE49-F238E27FC236}">
                <a16:creationId xmlns:a16="http://schemas.microsoft.com/office/drawing/2014/main" id="{A3866FD1-59F2-4D48-9397-19D52D8C54BB}"/>
              </a:ext>
            </a:extLst>
          </p:cNvPr>
          <p:cNvSpPr>
            <a:spLocks noGrp="1"/>
          </p:cNvSpPr>
          <p:nvPr>
            <p:ph type="body" sz="quarter" idx="18"/>
          </p:nvPr>
        </p:nvSpPr>
        <p:spPr>
          <a:xfrm>
            <a:off x="6482890" y="4742242"/>
            <a:ext cx="2213639" cy="289750"/>
          </a:xfrm>
        </p:spPr>
        <p:txBody>
          <a:bodyPr/>
          <a:lstStyle/>
          <a:p>
            <a:r>
              <a:rPr lang="en-GB" sz="1400" u="sng" dirty="0">
                <a:solidFill>
                  <a:schemeClr val="hlink"/>
                </a:solidFill>
                <a:ea typeface="Calibri"/>
                <a:cs typeface="Calibri"/>
                <a:sym typeface="Calibri"/>
                <a:hlinkClick r:id="rId2"/>
              </a:rPr>
              <a:t>http://softuni.bg</a:t>
            </a:r>
            <a:endParaRPr lang="en-GB" sz="1400" dirty="0">
              <a:solidFill>
                <a:srgbClr val="F27A44"/>
              </a:solidFill>
              <a:ea typeface="Calibri"/>
              <a:cs typeface="Calibri"/>
              <a:sym typeface="Calibri"/>
            </a:endParaRPr>
          </a:p>
        </p:txBody>
      </p:sp>
      <p:sp>
        <p:nvSpPr>
          <p:cNvPr id="15" name="Text Placeholder 14">
            <a:extLst>
              <a:ext uri="{FF2B5EF4-FFF2-40B4-BE49-F238E27FC236}">
                <a16:creationId xmlns:a16="http://schemas.microsoft.com/office/drawing/2014/main" id="{088A0C88-F38C-44CD-9F3C-3C893EF2377D}"/>
              </a:ext>
            </a:extLst>
          </p:cNvPr>
          <p:cNvSpPr>
            <a:spLocks noGrp="1"/>
          </p:cNvSpPr>
          <p:nvPr>
            <p:ph type="body" sz="quarter" idx="19"/>
          </p:nvPr>
        </p:nvSpPr>
        <p:spPr/>
        <p:txBody>
          <a:bodyPr/>
          <a:lstStyle/>
          <a:p>
            <a:pPr lvl="0">
              <a:spcBef>
                <a:spcPts val="0"/>
              </a:spcBef>
              <a:spcAft>
                <a:spcPts val="0"/>
              </a:spcAft>
              <a:buClr>
                <a:srgbClr val="F2B254"/>
              </a:buClr>
              <a:buSzPts val="2100"/>
            </a:pPr>
            <a:r>
              <a:rPr lang="en-GB" sz="2100" noProof="1">
                <a:ea typeface="Calibri"/>
                <a:cs typeface="Calibri"/>
                <a:sym typeface="Calibri"/>
              </a:rPr>
              <a:t>SoftUni Team</a:t>
            </a:r>
            <a:endParaRPr lang="en-GB" sz="1100" noProof="1"/>
          </a:p>
        </p:txBody>
      </p:sp>
      <p:sp>
        <p:nvSpPr>
          <p:cNvPr id="16" name="Text Placeholder 15">
            <a:extLst>
              <a:ext uri="{FF2B5EF4-FFF2-40B4-BE49-F238E27FC236}">
                <a16:creationId xmlns:a16="http://schemas.microsoft.com/office/drawing/2014/main" id="{1BB7DC7C-074C-4602-9B61-E13304E95E4B}"/>
              </a:ext>
            </a:extLst>
          </p:cNvPr>
          <p:cNvSpPr>
            <a:spLocks noGrp="1"/>
          </p:cNvSpPr>
          <p:nvPr>
            <p:ph type="body" sz="quarter" idx="20"/>
          </p:nvPr>
        </p:nvSpPr>
        <p:spPr>
          <a:xfrm>
            <a:off x="503360" y="4017476"/>
            <a:ext cx="2213639" cy="351754"/>
          </a:xfrm>
        </p:spPr>
        <p:txBody>
          <a:bodyPr/>
          <a:lstStyle/>
          <a:p>
            <a:r>
              <a:rPr lang="en-GB" sz="1800" dirty="0">
                <a:ea typeface="Calibri"/>
                <a:cs typeface="Calibri"/>
                <a:sym typeface="Calibri"/>
              </a:rPr>
              <a:t>Technical Trainers</a:t>
            </a:r>
            <a:endParaRPr lang="en-GB" sz="1200" dirty="0"/>
          </a:p>
        </p:txBody>
      </p:sp>
      <p:pic>
        <p:nvPicPr>
          <p:cNvPr id="17" name="Shape 124">
            <a:extLst>
              <a:ext uri="{FF2B5EF4-FFF2-40B4-BE49-F238E27FC236}">
                <a16:creationId xmlns:a16="http://schemas.microsoft.com/office/drawing/2014/main" id="{99F0412F-F5D5-4A42-8627-2396CECA9464}"/>
              </a:ext>
            </a:extLst>
          </p:cNvPr>
          <p:cNvPicPr preferRelativeResize="0"/>
          <p:nvPr/>
        </p:nvPicPr>
        <p:blipFill>
          <a:blip r:embed="rId3">
            <a:alphaModFix/>
          </a:blip>
          <a:stretch>
            <a:fillRect/>
          </a:stretch>
        </p:blipFill>
        <p:spPr>
          <a:xfrm>
            <a:off x="2224615" y="1940186"/>
            <a:ext cx="937067" cy="1647687"/>
          </a:xfrm>
          <a:prstGeom prst="rect">
            <a:avLst/>
          </a:prstGeom>
          <a:noFill/>
          <a:ln>
            <a:noFill/>
          </a:ln>
        </p:spPr>
      </p:pic>
      <p:pic>
        <p:nvPicPr>
          <p:cNvPr id="18" name="Shape 125">
            <a:extLst>
              <a:ext uri="{FF2B5EF4-FFF2-40B4-BE49-F238E27FC236}">
                <a16:creationId xmlns:a16="http://schemas.microsoft.com/office/drawing/2014/main" id="{14E2F7E2-E732-4558-8CED-0EE7C2146048}"/>
              </a:ext>
            </a:extLst>
          </p:cNvPr>
          <p:cNvPicPr preferRelativeResize="0"/>
          <p:nvPr/>
        </p:nvPicPr>
        <p:blipFill>
          <a:blip r:embed="rId4">
            <a:alphaModFix/>
          </a:blip>
          <a:stretch>
            <a:fillRect/>
          </a:stretch>
        </p:blipFill>
        <p:spPr>
          <a:xfrm>
            <a:off x="500145" y="2201999"/>
            <a:ext cx="1588735" cy="1124068"/>
          </a:xfrm>
          <a:prstGeom prst="rect">
            <a:avLst/>
          </a:prstGeom>
          <a:noFill/>
          <a:ln>
            <a:noFill/>
          </a:ln>
        </p:spPr>
      </p:pic>
    </p:spTree>
    <p:extLst>
      <p:ext uri="{BB962C8B-B14F-4D97-AF65-F5344CB8AC3E}">
        <p14:creationId xmlns:p14="http://schemas.microsoft.com/office/powerpoint/2010/main" val="23408317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Remix can </a:t>
            </a:r>
            <a:r>
              <a:rPr lang="en-GB" b="1" dirty="0">
                <a:solidFill>
                  <a:schemeClr val="bg1"/>
                </a:solidFill>
              </a:rPr>
              <a:t>estimate your gas expenses</a:t>
            </a:r>
            <a:endParaRPr b="1" dirty="0">
              <a:solidFill>
                <a:schemeClr val="bg1"/>
              </a:solidFill>
            </a:endParaRPr>
          </a:p>
          <a:p>
            <a:pPr marL="520700" lvl="0" indent="-457200">
              <a:spcBef>
                <a:spcPts val="0"/>
              </a:spcBef>
              <a:spcAft>
                <a:spcPts val="0"/>
              </a:spcAft>
              <a:buClr>
                <a:schemeClr val="tx1"/>
              </a:buClr>
              <a:buSzPts val="2600"/>
            </a:pPr>
            <a:r>
              <a:rPr lang="en-GB" b="1" dirty="0">
                <a:solidFill>
                  <a:schemeClr val="bg1"/>
                </a:solidFill>
              </a:rPr>
              <a:t>Even on functions</a:t>
            </a:r>
            <a:r>
              <a:rPr lang="en-GB" dirty="0"/>
              <a:t>, if they are constant execution</a:t>
            </a:r>
            <a:endParaRPr dirty="0"/>
          </a:p>
        </p:txBody>
      </p:sp>
      <p:sp>
        <p:nvSpPr>
          <p:cNvPr id="156" name="Shape 15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Using Remix to Measure Gas Costs (1/2)</a:t>
            </a:r>
            <a:endParaRPr dirty="0"/>
          </a:p>
        </p:txBody>
      </p:sp>
      <p:pic>
        <p:nvPicPr>
          <p:cNvPr id="157" name="Shape 157"/>
          <p:cNvPicPr>
            <a:picLocks noChangeAspect="1"/>
          </p:cNvPicPr>
          <p:nvPr/>
        </p:nvPicPr>
        <p:blipFill rotWithShape="1">
          <a:blip r:embed="rId3">
            <a:alphaModFix/>
          </a:blip>
          <a:srcRect l="2194" t="5140"/>
          <a:stretch/>
        </p:blipFill>
        <p:spPr>
          <a:xfrm>
            <a:off x="4032354" y="2046156"/>
            <a:ext cx="3821737" cy="30973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a:spcBef>
                <a:spcPts val="500"/>
              </a:spcBef>
              <a:spcAft>
                <a:spcPts val="0"/>
              </a:spcAft>
              <a:buClr>
                <a:schemeClr val="tx1"/>
              </a:buClr>
              <a:buSzPts val="2600"/>
            </a:pPr>
            <a:r>
              <a:rPr lang="en-GB" b="1" dirty="0">
                <a:solidFill>
                  <a:schemeClr val="bg1"/>
                </a:solidFill>
              </a:rPr>
              <a:t>When in doubt </a:t>
            </a:r>
            <a:r>
              <a:rPr lang="en-GB" dirty="0"/>
              <a:t>which way is more efficient, </a:t>
            </a:r>
            <a:r>
              <a:rPr lang="en-GB" b="1" dirty="0">
                <a:solidFill>
                  <a:schemeClr val="bg1"/>
                </a:solidFill>
              </a:rPr>
              <a:t>try</a:t>
            </a:r>
            <a:r>
              <a:rPr lang="en-GB" dirty="0"/>
              <a:t> both ways </a:t>
            </a:r>
            <a:r>
              <a:rPr lang="en-GB" b="1" dirty="0">
                <a:solidFill>
                  <a:schemeClr val="bg1"/>
                </a:solidFill>
              </a:rPr>
              <a:t>and measure</a:t>
            </a:r>
            <a:r>
              <a:rPr lang="en-GB" dirty="0"/>
              <a:t> the gas costs in Remix</a:t>
            </a:r>
            <a:endParaRPr dirty="0"/>
          </a:p>
        </p:txBody>
      </p:sp>
      <p:sp>
        <p:nvSpPr>
          <p:cNvPr id="163" name="Shape 163"/>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dirty="0"/>
              <a:t>Using Remix to Measure Gas Costs (2/2)</a:t>
            </a:r>
            <a:endParaRPr dirty="0"/>
          </a:p>
        </p:txBody>
      </p:sp>
      <p:pic>
        <p:nvPicPr>
          <p:cNvPr id="164" name="Shape 164"/>
          <p:cNvPicPr preferRelativeResize="0"/>
          <p:nvPr/>
        </p:nvPicPr>
        <p:blipFill>
          <a:blip r:embed="rId3">
            <a:alphaModFix/>
          </a:blip>
          <a:stretch>
            <a:fillRect/>
          </a:stretch>
        </p:blipFill>
        <p:spPr>
          <a:xfrm>
            <a:off x="265950" y="1886901"/>
            <a:ext cx="8612100" cy="3080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The cost of </a:t>
            </a:r>
            <a:r>
              <a:rPr lang="en-GB" b="1" dirty="0">
                <a:solidFill>
                  <a:schemeClr val="bg1"/>
                </a:solidFill>
              </a:rPr>
              <a:t>uploading the bytecode</a:t>
            </a:r>
            <a:r>
              <a:rPr lang="en-GB" dirty="0"/>
              <a:t> + the cost of </a:t>
            </a:r>
            <a:r>
              <a:rPr lang="en-GB" b="1" dirty="0">
                <a:solidFill>
                  <a:schemeClr val="bg1"/>
                </a:solidFill>
              </a:rPr>
              <a:t>executing </a:t>
            </a:r>
            <a:r>
              <a:rPr lang="bg-BG" b="1" dirty="0">
                <a:solidFill>
                  <a:schemeClr val="bg1"/>
                </a:solidFill>
              </a:rPr>
              <a:t/>
            </a:r>
            <a:br>
              <a:rPr lang="bg-BG" b="1" dirty="0">
                <a:solidFill>
                  <a:schemeClr val="bg1"/>
                </a:solidFill>
              </a:rPr>
            </a:br>
            <a:r>
              <a:rPr lang="en-GB" b="1" dirty="0">
                <a:solidFill>
                  <a:schemeClr val="bg1"/>
                </a:solidFill>
              </a:rPr>
              <a:t>the constructor</a:t>
            </a:r>
            <a:endParaRPr b="1" dirty="0">
              <a:solidFill>
                <a:schemeClr val="bg1"/>
              </a:solidFill>
            </a:endParaRPr>
          </a:p>
          <a:p>
            <a:pPr marL="520700" lvl="0" indent="-457200" rtl="0">
              <a:spcBef>
                <a:spcPts val="0"/>
              </a:spcBef>
              <a:spcAft>
                <a:spcPts val="0"/>
              </a:spcAft>
              <a:buClr>
                <a:schemeClr val="tx1"/>
              </a:buClr>
              <a:buSzPts val="2600"/>
            </a:pPr>
            <a:r>
              <a:rPr lang="en-GB" dirty="0"/>
              <a:t>Large contracts can easily go over the gas limit on publishing</a:t>
            </a:r>
            <a:endParaRPr dirty="0"/>
          </a:p>
          <a:p>
            <a:pPr lvl="0">
              <a:spcBef>
                <a:spcPts val="500"/>
              </a:spcBef>
              <a:spcAft>
                <a:spcPts val="500"/>
              </a:spcAft>
              <a:buClr>
                <a:schemeClr val="tx1"/>
              </a:buClr>
            </a:pPr>
            <a:endParaRPr dirty="0"/>
          </a:p>
        </p:txBody>
      </p:sp>
      <p:sp>
        <p:nvSpPr>
          <p:cNvPr id="176" name="Shape 17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Contract Deploy Gas Cost</a:t>
            </a:r>
            <a:endParaRPr dirty="0"/>
          </a:p>
        </p:txBody>
      </p:sp>
      <p:pic>
        <p:nvPicPr>
          <p:cNvPr id="5" name="Picture 4">
            <a:extLst>
              <a:ext uri="{FF2B5EF4-FFF2-40B4-BE49-F238E27FC236}">
                <a16:creationId xmlns:a16="http://schemas.microsoft.com/office/drawing/2014/main" id="{AE248D01-BB76-407D-82E2-83C2B4F42E96}"/>
              </a:ext>
            </a:extLst>
          </p:cNvPr>
          <p:cNvPicPr>
            <a:picLocks noChangeAspect="1"/>
          </p:cNvPicPr>
          <p:nvPr/>
        </p:nvPicPr>
        <p:blipFill rotWithShape="1">
          <a:blip r:embed="rId3">
            <a:clrChange>
              <a:clrFrom>
                <a:srgbClr val="FFFFFF"/>
              </a:clrFrom>
              <a:clrTo>
                <a:srgbClr val="FFFFFF">
                  <a:alpha val="0"/>
                </a:srgbClr>
              </a:clrTo>
            </a:clrChange>
          </a:blip>
          <a:srcRect b="6583"/>
          <a:stretch/>
        </p:blipFill>
        <p:spPr>
          <a:xfrm>
            <a:off x="3158708" y="2256957"/>
            <a:ext cx="2826583" cy="26405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Write clean, consistent </a:t>
            </a:r>
            <a:r>
              <a:rPr lang="en-GB" b="1" dirty="0">
                <a:solidFill>
                  <a:schemeClr val="bg1"/>
                </a:solidFill>
              </a:rPr>
              <a:t>good code </a:t>
            </a:r>
            <a:r>
              <a:rPr lang="en-GB" dirty="0"/>
              <a:t>:)</a:t>
            </a:r>
            <a:endParaRPr dirty="0"/>
          </a:p>
          <a:p>
            <a:pPr marL="914400" lvl="1" indent="-349250" rtl="0">
              <a:spcBef>
                <a:spcPts val="0"/>
              </a:spcBef>
              <a:spcAft>
                <a:spcPts val="0"/>
              </a:spcAft>
              <a:buClr>
                <a:schemeClr val="tx1"/>
              </a:buClr>
              <a:buSzPts val="1900"/>
            </a:pPr>
            <a:r>
              <a:rPr lang="en-GB" dirty="0"/>
              <a:t>If you repeat certain operations often, make them a function</a:t>
            </a:r>
            <a:endParaRPr dirty="0"/>
          </a:p>
          <a:p>
            <a:pPr marL="520700" lvl="0" indent="-457200" rtl="0">
              <a:spcBef>
                <a:spcPts val="0"/>
              </a:spcBef>
              <a:spcAft>
                <a:spcPts val="0"/>
              </a:spcAft>
              <a:buClr>
                <a:schemeClr val="tx1"/>
              </a:buClr>
              <a:buSzPts val="2600"/>
            </a:pPr>
            <a:r>
              <a:rPr lang="en-GB" b="1" dirty="0">
                <a:solidFill>
                  <a:schemeClr val="bg1"/>
                </a:solidFill>
              </a:rPr>
              <a:t>Move logic to Libraries </a:t>
            </a:r>
            <a:r>
              <a:rPr lang="en-GB" dirty="0"/>
              <a:t>if appropriate</a:t>
            </a:r>
            <a:endParaRPr dirty="0"/>
          </a:p>
          <a:p>
            <a:pPr marL="914400" lvl="1" indent="-349250" rtl="0">
              <a:spcBef>
                <a:spcPts val="0"/>
              </a:spcBef>
              <a:spcAft>
                <a:spcPts val="0"/>
              </a:spcAft>
              <a:buClr>
                <a:schemeClr val="tx1"/>
              </a:buClr>
              <a:buSzPts val="1900"/>
            </a:pPr>
            <a:r>
              <a:rPr lang="en-GB" dirty="0"/>
              <a:t>They are published separately</a:t>
            </a:r>
            <a:endParaRPr dirty="0"/>
          </a:p>
          <a:p>
            <a:pPr marL="520700" lvl="0" indent="-457200" rtl="0">
              <a:spcBef>
                <a:spcPts val="0"/>
              </a:spcBef>
              <a:spcAft>
                <a:spcPts val="0"/>
              </a:spcAft>
              <a:buClr>
                <a:schemeClr val="tx1"/>
              </a:buClr>
              <a:buSzPts val="2600"/>
            </a:pPr>
            <a:r>
              <a:rPr lang="en-GB" b="1" dirty="0">
                <a:solidFill>
                  <a:schemeClr val="bg1"/>
                </a:solidFill>
              </a:rPr>
              <a:t>Use modifiers </a:t>
            </a:r>
            <a:r>
              <a:rPr lang="en-GB" dirty="0"/>
              <a:t>for common checks</a:t>
            </a:r>
            <a:endParaRPr dirty="0"/>
          </a:p>
          <a:p>
            <a:pPr marL="520700" lvl="0" indent="-457200">
              <a:spcBef>
                <a:spcPts val="0"/>
              </a:spcBef>
              <a:spcAft>
                <a:spcPts val="0"/>
              </a:spcAft>
              <a:buClr>
                <a:schemeClr val="tx1"/>
              </a:buClr>
              <a:buSzPts val="2600"/>
            </a:pPr>
            <a:r>
              <a:rPr lang="en-GB" dirty="0"/>
              <a:t>Do as </a:t>
            </a:r>
            <a:r>
              <a:rPr lang="en-GB" b="1" dirty="0">
                <a:solidFill>
                  <a:schemeClr val="bg1"/>
                </a:solidFill>
              </a:rPr>
              <a:t>little as possible </a:t>
            </a:r>
            <a:r>
              <a:rPr lang="en-GB" dirty="0"/>
              <a:t>in </a:t>
            </a:r>
            <a:r>
              <a:rPr lang="en-GB" b="1" dirty="0">
                <a:solidFill>
                  <a:schemeClr val="bg1"/>
                </a:solidFill>
              </a:rPr>
              <a:t>the constructor</a:t>
            </a:r>
            <a:endParaRPr b="1" dirty="0">
              <a:solidFill>
                <a:schemeClr val="bg1"/>
              </a:solidFill>
            </a:endParaRPr>
          </a:p>
        </p:txBody>
      </p:sp>
      <p:sp>
        <p:nvSpPr>
          <p:cNvPr id="181" name="Shape 181"/>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Lowering Deploy Costs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sz="3200" dirty="0" smtClean="0"/>
              <a:t>Deploy Costs</a:t>
            </a:r>
            <a:endParaRPr dirty="0"/>
          </a:p>
        </p:txBody>
      </p:sp>
      <p:sp>
        <p:nvSpPr>
          <p:cNvPr id="4" name="Text Placeholder 5"/>
          <p:cNvSpPr txBox="1">
            <a:spLocks/>
          </p:cNvSpPr>
          <p:nvPr/>
        </p:nvSpPr>
        <p:spPr>
          <a:xfrm>
            <a:off x="4814802" y="968355"/>
            <a:ext cx="4246070" cy="20546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solidFill>
                  <a:schemeClr val="bg1"/>
                </a:solidFill>
                <a:effectLst/>
                <a:ea typeface="Calibri"/>
                <a:cs typeface="Calibri"/>
              </a:rPr>
              <a:t>contract</a:t>
            </a:r>
            <a:r>
              <a:rPr lang="en-US" b="0" dirty="0">
                <a:solidFill>
                  <a:schemeClr val="bg1"/>
                </a:solidFill>
                <a:effectLst/>
              </a:rPr>
              <a:t> </a:t>
            </a:r>
            <a:r>
              <a:rPr lang="en-US" b="0" dirty="0">
                <a:solidFill>
                  <a:schemeClr val="tx1"/>
                </a:solidFill>
                <a:effectLst/>
              </a:rPr>
              <a:t>A {</a:t>
            </a:r>
          </a:p>
          <a:p>
            <a:r>
              <a:rPr lang="en-US" b="0" dirty="0">
                <a:solidFill>
                  <a:schemeClr val="bg1"/>
                </a:solidFill>
                <a:effectLst/>
              </a:rPr>
              <a:t>    </a:t>
            </a:r>
            <a:r>
              <a:rPr lang="en-US" dirty="0" err="1">
                <a:solidFill>
                  <a:schemeClr val="bg1"/>
                </a:solidFill>
                <a:effectLst/>
                <a:ea typeface="Calibri"/>
                <a:cs typeface="Calibri"/>
              </a:rPr>
              <a:t>uint</a:t>
            </a:r>
            <a:r>
              <a:rPr lang="en-US" dirty="0">
                <a:solidFill>
                  <a:schemeClr val="bg1"/>
                </a:solidFill>
                <a:effectLst/>
                <a:ea typeface="Calibri"/>
                <a:cs typeface="Calibri"/>
              </a:rPr>
              <a:t>[]</a:t>
            </a:r>
            <a:r>
              <a:rPr lang="en-US" b="0" dirty="0">
                <a:solidFill>
                  <a:schemeClr val="tx1"/>
                </a:solidFill>
                <a:effectLst/>
                <a:ea typeface="Calibri"/>
                <a:cs typeface="Calibri"/>
              </a:rPr>
              <a:t> </a:t>
            </a:r>
            <a:r>
              <a:rPr lang="en-US" b="0" dirty="0">
                <a:solidFill>
                  <a:schemeClr val="tx1"/>
                </a:solidFill>
                <a:effectLst/>
              </a:rPr>
              <a:t>data;</a:t>
            </a:r>
          </a:p>
          <a:p>
            <a:r>
              <a:rPr lang="en-US" b="0" dirty="0">
                <a:solidFill>
                  <a:schemeClr val="bg1"/>
                </a:solidFill>
                <a:effectLst/>
              </a:rPr>
              <a:t>    </a:t>
            </a:r>
            <a:r>
              <a:rPr lang="en-US" dirty="0">
                <a:solidFill>
                  <a:schemeClr val="bg1"/>
                </a:solidFill>
                <a:effectLst/>
                <a:ea typeface="Calibri"/>
                <a:cs typeface="Calibri"/>
              </a:rPr>
              <a:t>address</a:t>
            </a:r>
            <a:r>
              <a:rPr lang="en-US" b="0" dirty="0">
                <a:solidFill>
                  <a:schemeClr val="bg1"/>
                </a:solidFill>
                <a:effectLst/>
              </a:rPr>
              <a:t> </a:t>
            </a:r>
            <a:r>
              <a:rPr lang="en-US" b="0" dirty="0">
                <a:solidFill>
                  <a:schemeClr val="tx1"/>
                </a:solidFill>
                <a:effectLst/>
              </a:rPr>
              <a:t>owner;</a:t>
            </a:r>
          </a:p>
          <a:p>
            <a:r>
              <a:rPr lang="en-US" b="0" dirty="0">
                <a:solidFill>
                  <a:schemeClr val="bg1"/>
                </a:solidFill>
                <a:effectLst/>
              </a:rPr>
              <a:t>    </a:t>
            </a:r>
          </a:p>
          <a:p>
            <a:r>
              <a:rPr lang="en-US" b="0" dirty="0">
                <a:solidFill>
                  <a:schemeClr val="bg1"/>
                </a:solidFill>
                <a:effectLst/>
              </a:rPr>
              <a:t>    </a:t>
            </a:r>
            <a:r>
              <a:rPr lang="en-US" dirty="0">
                <a:solidFill>
                  <a:schemeClr val="bg1"/>
                </a:solidFill>
                <a:effectLst/>
                <a:ea typeface="Calibri"/>
                <a:cs typeface="Calibri"/>
              </a:rPr>
              <a:t>constructor</a:t>
            </a:r>
            <a:r>
              <a:rPr lang="en-US" b="0" dirty="0">
                <a:solidFill>
                  <a:schemeClr val="tx1"/>
                </a:solidFill>
                <a:effectLst/>
              </a:rPr>
              <a:t>(</a:t>
            </a:r>
            <a:r>
              <a:rPr lang="en-US" dirty="0" err="1">
                <a:solidFill>
                  <a:schemeClr val="bg1"/>
                </a:solidFill>
                <a:effectLst/>
                <a:ea typeface="Calibri"/>
                <a:cs typeface="Calibri"/>
              </a:rPr>
              <a:t>uint</a:t>
            </a:r>
            <a:r>
              <a:rPr lang="en-US" dirty="0">
                <a:solidFill>
                  <a:schemeClr val="bg1"/>
                </a:solidFill>
                <a:effectLst/>
                <a:ea typeface="Calibri"/>
                <a:cs typeface="Calibri"/>
              </a:rPr>
              <a:t>[] </a:t>
            </a:r>
            <a:r>
              <a:rPr lang="en-US" b="0" dirty="0">
                <a:solidFill>
                  <a:schemeClr val="tx1"/>
                </a:solidFill>
                <a:effectLst/>
              </a:rPr>
              <a:t>_data) </a:t>
            </a:r>
            <a:r>
              <a:rPr lang="en-US" dirty="0">
                <a:solidFill>
                  <a:schemeClr val="bg1"/>
                </a:solidFill>
                <a:effectLst/>
                <a:ea typeface="Calibri"/>
                <a:cs typeface="Calibri"/>
              </a:rPr>
              <a:t>public</a:t>
            </a:r>
            <a:r>
              <a:rPr lang="en-US" b="0" dirty="0">
                <a:solidFill>
                  <a:schemeClr val="bg1"/>
                </a:solidFill>
                <a:effectLst/>
              </a:rPr>
              <a:t> </a:t>
            </a:r>
            <a:r>
              <a:rPr lang="en-US" b="0" dirty="0">
                <a:solidFill>
                  <a:schemeClr val="tx1"/>
                </a:solidFill>
                <a:effectLst/>
              </a:rPr>
              <a:t>{</a:t>
            </a:r>
          </a:p>
          <a:p>
            <a:r>
              <a:rPr lang="en-US" b="0" dirty="0">
                <a:solidFill>
                  <a:schemeClr val="tx1"/>
                </a:solidFill>
                <a:effectLst/>
              </a:rPr>
              <a:t>        owner = </a:t>
            </a:r>
            <a:r>
              <a:rPr lang="en-US" dirty="0" err="1">
                <a:solidFill>
                  <a:schemeClr val="bg1"/>
                </a:solidFill>
                <a:effectLst/>
                <a:ea typeface="Calibri"/>
                <a:cs typeface="Calibri"/>
              </a:rPr>
              <a:t>msg.sender</a:t>
            </a:r>
            <a:r>
              <a:rPr lang="en-US" b="0" dirty="0">
                <a:solidFill>
                  <a:schemeClr val="tx1"/>
                </a:solidFill>
                <a:effectLst/>
              </a:rPr>
              <a:t>; </a:t>
            </a:r>
          </a:p>
          <a:p>
            <a:r>
              <a:rPr lang="en-US" b="0" dirty="0">
                <a:solidFill>
                  <a:schemeClr val="tx1"/>
                </a:solidFill>
                <a:effectLst/>
              </a:rPr>
              <a:t>        data = _data;</a:t>
            </a:r>
          </a:p>
          <a:p>
            <a:r>
              <a:rPr lang="en-US" b="0" dirty="0">
                <a:solidFill>
                  <a:schemeClr val="tx1"/>
                </a:solidFill>
                <a:effectLst/>
              </a:rPr>
              <a:t>    }</a:t>
            </a:r>
          </a:p>
          <a:p>
            <a:r>
              <a:rPr lang="en-US" b="0" dirty="0">
                <a:solidFill>
                  <a:schemeClr val="tx1"/>
                </a:solidFill>
                <a:effectLst/>
              </a:rPr>
              <a:t>}</a:t>
            </a:r>
          </a:p>
        </p:txBody>
      </p:sp>
      <p:sp>
        <p:nvSpPr>
          <p:cNvPr id="19" name="Text Placeholder 5"/>
          <p:cNvSpPr txBox="1">
            <a:spLocks/>
          </p:cNvSpPr>
          <p:nvPr/>
        </p:nvSpPr>
        <p:spPr>
          <a:xfrm>
            <a:off x="142804" y="968355"/>
            <a:ext cx="4627070" cy="399010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solidFill>
                  <a:schemeClr val="bg1"/>
                </a:solidFill>
                <a:effectLst/>
                <a:ea typeface="Calibri"/>
                <a:cs typeface="Calibri"/>
              </a:rPr>
              <a:t>contract</a:t>
            </a:r>
            <a:r>
              <a:rPr lang="en-US" b="0" dirty="0">
                <a:solidFill>
                  <a:schemeClr val="tx1"/>
                </a:solidFill>
                <a:effectLst/>
              </a:rPr>
              <a:t> B {</a:t>
            </a:r>
          </a:p>
          <a:p>
            <a:r>
              <a:rPr lang="en-US" b="0" dirty="0">
                <a:solidFill>
                  <a:schemeClr val="bg1"/>
                </a:solidFill>
                <a:effectLst/>
              </a:rPr>
              <a:t>    </a:t>
            </a:r>
            <a:r>
              <a:rPr lang="en-US" dirty="0" err="1">
                <a:solidFill>
                  <a:schemeClr val="bg1"/>
                </a:solidFill>
                <a:effectLst/>
                <a:ea typeface="Calibri"/>
                <a:cs typeface="Calibri"/>
              </a:rPr>
              <a:t>uint</a:t>
            </a:r>
            <a:r>
              <a:rPr lang="en-US" dirty="0">
                <a:solidFill>
                  <a:schemeClr val="bg1"/>
                </a:solidFill>
                <a:effectLst/>
                <a:ea typeface="Calibri"/>
                <a:cs typeface="Calibri"/>
              </a:rPr>
              <a:t>[]</a:t>
            </a:r>
            <a:r>
              <a:rPr lang="en-US" dirty="0">
                <a:solidFill>
                  <a:schemeClr val="bg1"/>
                </a:solidFill>
                <a:effectLst/>
              </a:rPr>
              <a:t> </a:t>
            </a:r>
            <a:r>
              <a:rPr lang="en-US" b="0" dirty="0">
                <a:solidFill>
                  <a:schemeClr val="tx1"/>
                </a:solidFill>
                <a:effectLst/>
              </a:rPr>
              <a:t>data;</a:t>
            </a:r>
          </a:p>
          <a:p>
            <a:r>
              <a:rPr lang="en-US" b="0" dirty="0">
                <a:solidFill>
                  <a:schemeClr val="accent1"/>
                </a:solidFill>
                <a:effectLst/>
                <a:ea typeface="Calibri"/>
                <a:cs typeface="Calibri"/>
              </a:rPr>
              <a:t>    </a:t>
            </a:r>
            <a:r>
              <a:rPr lang="en-US" dirty="0">
                <a:solidFill>
                  <a:schemeClr val="bg1"/>
                </a:solidFill>
                <a:effectLst/>
                <a:ea typeface="Calibri"/>
                <a:cs typeface="Calibri"/>
              </a:rPr>
              <a:t>address</a:t>
            </a:r>
            <a:r>
              <a:rPr lang="en-US" b="0" dirty="0">
                <a:solidFill>
                  <a:schemeClr val="bg1"/>
                </a:solidFill>
                <a:effectLst/>
              </a:rPr>
              <a:t> </a:t>
            </a:r>
            <a:r>
              <a:rPr lang="en-US" b="0" dirty="0">
                <a:solidFill>
                  <a:schemeClr val="tx1"/>
                </a:solidFill>
                <a:effectLst/>
              </a:rPr>
              <a:t>owner;</a:t>
            </a:r>
          </a:p>
          <a:p>
            <a:r>
              <a:rPr lang="en-US" b="0" dirty="0">
                <a:solidFill>
                  <a:schemeClr val="bg1"/>
                </a:solidFill>
                <a:effectLst/>
              </a:rPr>
              <a:t>    </a:t>
            </a:r>
            <a:r>
              <a:rPr lang="en-US" dirty="0">
                <a:solidFill>
                  <a:schemeClr val="bg1"/>
                </a:solidFill>
                <a:effectLst/>
                <a:ea typeface="Calibri"/>
                <a:cs typeface="Calibri"/>
              </a:rPr>
              <a:t>bool</a:t>
            </a:r>
            <a:r>
              <a:rPr lang="en-US" b="0" dirty="0">
                <a:solidFill>
                  <a:schemeClr val="bg1"/>
                </a:solidFill>
                <a:effectLst/>
              </a:rPr>
              <a:t> </a:t>
            </a:r>
            <a:r>
              <a:rPr lang="en-US" b="0" dirty="0">
                <a:solidFill>
                  <a:schemeClr val="tx1"/>
                </a:solidFill>
                <a:effectLst/>
              </a:rPr>
              <a:t>initialized;</a:t>
            </a:r>
          </a:p>
          <a:p>
            <a:r>
              <a:rPr lang="en-US" b="0" dirty="0">
                <a:solidFill>
                  <a:schemeClr val="bg1"/>
                </a:solidFill>
                <a:effectLst/>
              </a:rPr>
              <a:t>    </a:t>
            </a:r>
          </a:p>
          <a:p>
            <a:r>
              <a:rPr lang="en-US" b="0" dirty="0">
                <a:solidFill>
                  <a:schemeClr val="bg1"/>
                </a:solidFill>
                <a:effectLst/>
              </a:rPr>
              <a:t>    </a:t>
            </a:r>
            <a:r>
              <a:rPr lang="en-US" dirty="0">
                <a:solidFill>
                  <a:schemeClr val="bg1"/>
                </a:solidFill>
                <a:effectLst/>
                <a:ea typeface="Calibri"/>
                <a:cs typeface="Calibri"/>
              </a:rPr>
              <a:t>constructor()</a:t>
            </a:r>
            <a:r>
              <a:rPr lang="en-US" dirty="0">
                <a:solidFill>
                  <a:schemeClr val="bg1"/>
                </a:solidFill>
                <a:effectLst/>
              </a:rPr>
              <a:t> </a:t>
            </a:r>
            <a:r>
              <a:rPr lang="en-US" b="0" dirty="0">
                <a:solidFill>
                  <a:schemeClr val="tx1"/>
                </a:solidFill>
                <a:effectLst/>
              </a:rPr>
              <a:t>public {</a:t>
            </a:r>
          </a:p>
          <a:p>
            <a:r>
              <a:rPr lang="en-US" b="0" dirty="0">
                <a:solidFill>
                  <a:schemeClr val="tx1"/>
                </a:solidFill>
                <a:effectLst/>
              </a:rPr>
              <a:t>        owner =</a:t>
            </a:r>
            <a:r>
              <a:rPr lang="en-US" b="0" dirty="0">
                <a:solidFill>
                  <a:schemeClr val="bg1"/>
                </a:solidFill>
                <a:effectLst/>
              </a:rPr>
              <a:t> </a:t>
            </a:r>
            <a:r>
              <a:rPr lang="en-US" dirty="0" err="1">
                <a:solidFill>
                  <a:schemeClr val="bg1"/>
                </a:solidFill>
                <a:effectLst/>
                <a:ea typeface="Calibri"/>
                <a:cs typeface="Calibri"/>
              </a:rPr>
              <a:t>msg.sender</a:t>
            </a:r>
            <a:r>
              <a:rPr lang="en-US" b="0" dirty="0">
                <a:solidFill>
                  <a:schemeClr val="tx1"/>
                </a:solidFill>
                <a:effectLst/>
              </a:rPr>
              <a:t>;</a:t>
            </a:r>
          </a:p>
          <a:p>
            <a:r>
              <a:rPr lang="en-US" b="0" dirty="0">
                <a:solidFill>
                  <a:schemeClr val="tx1"/>
                </a:solidFill>
                <a:effectLst/>
              </a:rPr>
              <a:t>    }</a:t>
            </a:r>
          </a:p>
          <a:p>
            <a:r>
              <a:rPr lang="en-US" b="0" dirty="0">
                <a:solidFill>
                  <a:schemeClr val="bg1"/>
                </a:solidFill>
                <a:effectLst/>
              </a:rPr>
              <a:t>    </a:t>
            </a:r>
          </a:p>
          <a:p>
            <a:r>
              <a:rPr lang="en-US" b="0" dirty="0">
                <a:solidFill>
                  <a:schemeClr val="bg1"/>
                </a:solidFill>
                <a:effectLst/>
              </a:rPr>
              <a:t>    </a:t>
            </a:r>
            <a:r>
              <a:rPr lang="en-US" b="0" dirty="0">
                <a:solidFill>
                  <a:schemeClr val="tx1"/>
                </a:solidFill>
                <a:effectLst/>
                <a:ea typeface="Calibri"/>
                <a:cs typeface="Calibri"/>
              </a:rPr>
              <a:t>function</a:t>
            </a:r>
            <a:r>
              <a:rPr lang="en-US" b="0" dirty="0">
                <a:solidFill>
                  <a:schemeClr val="bg1"/>
                </a:solidFill>
                <a:effectLst/>
              </a:rPr>
              <a:t> </a:t>
            </a:r>
            <a:r>
              <a:rPr lang="en-US" b="0" dirty="0" err="1">
                <a:solidFill>
                  <a:schemeClr val="tx1"/>
                </a:solidFill>
                <a:effectLst/>
              </a:rPr>
              <a:t>init</a:t>
            </a:r>
            <a:r>
              <a:rPr lang="en-US" b="0" dirty="0">
                <a:solidFill>
                  <a:schemeClr val="tx1"/>
                </a:solidFill>
                <a:effectLst/>
              </a:rPr>
              <a:t>(</a:t>
            </a:r>
            <a:r>
              <a:rPr lang="en-US" dirty="0" err="1">
                <a:solidFill>
                  <a:schemeClr val="bg1"/>
                </a:solidFill>
                <a:effectLst/>
                <a:ea typeface="Calibri"/>
                <a:cs typeface="Calibri"/>
              </a:rPr>
              <a:t>uint</a:t>
            </a:r>
            <a:r>
              <a:rPr lang="en-US" dirty="0">
                <a:solidFill>
                  <a:schemeClr val="bg1"/>
                </a:solidFill>
                <a:effectLst/>
                <a:ea typeface="Calibri"/>
                <a:cs typeface="Calibri"/>
              </a:rPr>
              <a:t>[] </a:t>
            </a:r>
            <a:r>
              <a:rPr lang="en-US" b="0" dirty="0">
                <a:solidFill>
                  <a:schemeClr val="tx1"/>
                </a:solidFill>
                <a:effectLst/>
              </a:rPr>
              <a:t>_data)</a:t>
            </a:r>
            <a:r>
              <a:rPr lang="en-US" b="0" dirty="0">
                <a:solidFill>
                  <a:schemeClr val="bg1"/>
                </a:solidFill>
                <a:effectLst/>
              </a:rPr>
              <a:t> </a:t>
            </a:r>
            <a:r>
              <a:rPr lang="en-US" dirty="0">
                <a:solidFill>
                  <a:schemeClr val="bg1"/>
                </a:solidFill>
                <a:effectLst/>
                <a:ea typeface="Calibri"/>
                <a:cs typeface="Calibri"/>
              </a:rPr>
              <a:t>public</a:t>
            </a:r>
            <a:r>
              <a:rPr lang="en-US" b="0" dirty="0">
                <a:solidFill>
                  <a:schemeClr val="bg1"/>
                </a:solidFill>
                <a:effectLst/>
              </a:rPr>
              <a:t> </a:t>
            </a:r>
            <a:r>
              <a:rPr lang="en-US" b="0" dirty="0">
                <a:solidFill>
                  <a:schemeClr val="tx1"/>
                </a:solidFill>
                <a:effectLst/>
              </a:rPr>
              <a:t>{</a:t>
            </a:r>
          </a:p>
          <a:p>
            <a:r>
              <a:rPr lang="en-US" b="0" dirty="0">
                <a:solidFill>
                  <a:schemeClr val="bg1"/>
                </a:solidFill>
                <a:effectLst/>
              </a:rPr>
              <a:t>        </a:t>
            </a:r>
            <a:r>
              <a:rPr lang="en-US" b="0" dirty="0">
                <a:solidFill>
                  <a:schemeClr val="tx1"/>
                </a:solidFill>
                <a:effectLst/>
              </a:rPr>
              <a:t>require(owner == </a:t>
            </a:r>
            <a:r>
              <a:rPr lang="en-US" dirty="0" err="1">
                <a:solidFill>
                  <a:schemeClr val="bg1"/>
                </a:solidFill>
                <a:effectLst/>
                <a:ea typeface="Calibri"/>
                <a:cs typeface="Calibri"/>
              </a:rPr>
              <a:t>msg.sender</a:t>
            </a:r>
            <a:r>
              <a:rPr lang="en-US" b="0" dirty="0">
                <a:solidFill>
                  <a:schemeClr val="tx1"/>
                </a:solidFill>
                <a:effectLst/>
              </a:rPr>
              <a:t>);</a:t>
            </a:r>
          </a:p>
          <a:p>
            <a:r>
              <a:rPr lang="en-US" b="0" dirty="0">
                <a:solidFill>
                  <a:schemeClr val="tx1"/>
                </a:solidFill>
                <a:effectLst/>
              </a:rPr>
              <a:t>        require(!initialized);</a:t>
            </a:r>
          </a:p>
          <a:p>
            <a:r>
              <a:rPr lang="en-US" b="0" dirty="0">
                <a:solidFill>
                  <a:schemeClr val="tx1"/>
                </a:solidFill>
                <a:effectLst/>
              </a:rPr>
              <a:t>        </a:t>
            </a:r>
          </a:p>
          <a:p>
            <a:r>
              <a:rPr lang="en-US" b="0" dirty="0">
                <a:solidFill>
                  <a:schemeClr val="tx1"/>
                </a:solidFill>
                <a:effectLst/>
              </a:rPr>
              <a:t>        data = _data;</a:t>
            </a:r>
          </a:p>
          <a:p>
            <a:r>
              <a:rPr lang="en-US" b="0" dirty="0">
                <a:solidFill>
                  <a:schemeClr val="tx1"/>
                </a:solidFill>
                <a:effectLst/>
              </a:rPr>
              <a:t>        initialized = true;</a:t>
            </a:r>
          </a:p>
          <a:p>
            <a:r>
              <a:rPr lang="en-US" b="0" dirty="0">
                <a:solidFill>
                  <a:schemeClr val="tx1"/>
                </a:solidFill>
                <a:effectLst/>
              </a:rPr>
              <a:t>    }</a:t>
            </a:r>
          </a:p>
          <a:p>
            <a:r>
              <a:rPr lang="en-US" b="0" dirty="0">
                <a:solidFill>
                  <a:schemeClr val="tx1"/>
                </a:solidFill>
                <a:effectLst/>
              </a:rPr>
              <a:t>}</a:t>
            </a:r>
          </a:p>
        </p:txBody>
      </p:sp>
    </p:spTree>
    <p:extLst>
      <p:ext uri="{BB962C8B-B14F-4D97-AF65-F5344CB8AC3E}">
        <p14:creationId xmlns:p14="http://schemas.microsoft.com/office/powerpoint/2010/main" val="22262253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Have a </a:t>
            </a:r>
            <a:r>
              <a:rPr lang="en-GB" b="1" dirty="0">
                <a:solidFill>
                  <a:schemeClr val="bg1"/>
                </a:solidFill>
              </a:rPr>
              <a:t>minimal constructor</a:t>
            </a:r>
            <a:endParaRPr b="1" dirty="0">
              <a:solidFill>
                <a:schemeClr val="bg1"/>
              </a:solidFill>
            </a:endParaRPr>
          </a:p>
          <a:p>
            <a:pPr marL="520700" lvl="0" indent="-457200" rtl="0">
              <a:spcBef>
                <a:spcPts val="0"/>
              </a:spcBef>
              <a:spcAft>
                <a:spcPts val="0"/>
              </a:spcAft>
              <a:buClr>
                <a:schemeClr val="tx1"/>
              </a:buClr>
              <a:buSzPts val="2600"/>
            </a:pPr>
            <a:r>
              <a:rPr lang="en-GB" dirty="0"/>
              <a:t>Write a </a:t>
            </a:r>
            <a:r>
              <a:rPr lang="en-GB" b="1" dirty="0">
                <a:solidFill>
                  <a:schemeClr val="bg1"/>
                </a:solidFill>
              </a:rPr>
              <a:t>separate </a:t>
            </a:r>
            <a:r>
              <a:rPr lang="en-GB" b="1" noProof="1">
                <a:solidFill>
                  <a:schemeClr val="bg1"/>
                </a:solidFill>
              </a:rPr>
              <a:t>init</a:t>
            </a:r>
            <a:r>
              <a:rPr lang="en-GB" b="1" dirty="0">
                <a:solidFill>
                  <a:schemeClr val="bg1"/>
                </a:solidFill>
              </a:rPr>
              <a:t> function </a:t>
            </a:r>
            <a:r>
              <a:rPr lang="en-GB" dirty="0"/>
              <a:t>for the rest of the initialization</a:t>
            </a:r>
            <a:endParaRPr dirty="0"/>
          </a:p>
          <a:p>
            <a:pPr marL="520700" lvl="0" indent="-457200" rtl="0">
              <a:spcBef>
                <a:spcPts val="0"/>
              </a:spcBef>
              <a:spcAft>
                <a:spcPts val="0"/>
              </a:spcAft>
              <a:buClr>
                <a:schemeClr val="tx1"/>
              </a:buClr>
              <a:buSzPts val="2600"/>
            </a:pPr>
            <a:r>
              <a:rPr lang="en-GB" dirty="0"/>
              <a:t>Make sure to call it afterwards!</a:t>
            </a:r>
            <a:endParaRPr dirty="0"/>
          </a:p>
        </p:txBody>
      </p:sp>
      <p:sp>
        <p:nvSpPr>
          <p:cNvPr id="188" name="Shape 188"/>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Lowering Deploy Costs - </a:t>
            </a:r>
            <a:r>
              <a:rPr lang="en-GB" dirty="0" err="1"/>
              <a:t>init</a:t>
            </a:r>
            <a:r>
              <a:rPr lang="en-GB" dirty="0"/>
              <a:t>() function</a:t>
            </a:r>
            <a:endParaRPr dirty="0"/>
          </a:p>
        </p:txBody>
      </p:sp>
      <p:pic>
        <p:nvPicPr>
          <p:cNvPr id="4" name="Picture 3">
            <a:extLst>
              <a:ext uri="{FF2B5EF4-FFF2-40B4-BE49-F238E27FC236}">
                <a16:creationId xmlns:a16="http://schemas.microsoft.com/office/drawing/2014/main" id="{B2266D90-FCDC-4B3F-8A32-247CD09FAC95}"/>
              </a:ext>
            </a:extLst>
          </p:cNvPr>
          <p:cNvPicPr>
            <a:picLocks noChangeAspect="1"/>
          </p:cNvPicPr>
          <p:nvPr/>
        </p:nvPicPr>
        <p:blipFill rotWithShape="1">
          <a:blip r:embed="rId3">
            <a:clrChange>
              <a:clrFrom>
                <a:srgbClr val="7D3AEA"/>
              </a:clrFrom>
              <a:clrTo>
                <a:srgbClr val="7D3AEA">
                  <a:alpha val="0"/>
                </a:srgbClr>
              </a:clrTo>
            </a:clrChange>
          </a:blip>
          <a:srcRect b="8964"/>
          <a:stretch/>
        </p:blipFill>
        <p:spPr>
          <a:xfrm>
            <a:off x="3169951" y="2307267"/>
            <a:ext cx="2804098" cy="25527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b="1" dirty="0">
                <a:solidFill>
                  <a:schemeClr val="bg1"/>
                </a:solidFill>
              </a:rPr>
              <a:t>Avoid loops </a:t>
            </a:r>
            <a:r>
              <a:rPr lang="en-GB" dirty="0"/>
              <a:t>of unknown iterations whenever possible</a:t>
            </a:r>
            <a:endParaRPr dirty="0"/>
          </a:p>
          <a:p>
            <a:pPr marL="520700" lvl="0" indent="-457200" rtl="0">
              <a:spcBef>
                <a:spcPts val="0"/>
              </a:spcBef>
              <a:spcAft>
                <a:spcPts val="0"/>
              </a:spcAft>
              <a:buClr>
                <a:schemeClr val="tx1"/>
              </a:buClr>
              <a:buSzPts val="2600"/>
            </a:pPr>
            <a:r>
              <a:rPr lang="en-GB" dirty="0"/>
              <a:t>Always aim for </a:t>
            </a:r>
            <a:r>
              <a:rPr lang="en-GB" b="1" dirty="0">
                <a:solidFill>
                  <a:schemeClr val="bg1"/>
                </a:solidFill>
              </a:rPr>
              <a:t>constant execution</a:t>
            </a:r>
            <a:endParaRPr b="1" dirty="0">
              <a:solidFill>
                <a:schemeClr val="bg1"/>
              </a:solidFill>
            </a:endParaRPr>
          </a:p>
          <a:p>
            <a:pPr marL="520700" lvl="0" indent="-457200" rtl="0">
              <a:spcBef>
                <a:spcPts val="0"/>
              </a:spcBef>
              <a:spcAft>
                <a:spcPts val="0"/>
              </a:spcAft>
              <a:buClr>
                <a:schemeClr val="tx1"/>
              </a:buClr>
              <a:buSzPts val="2600"/>
            </a:pPr>
            <a:r>
              <a:rPr lang="en-GB" dirty="0"/>
              <a:t>If you cannot avoid loops, try to use less costly operations or find alternative ways to structure the contract</a:t>
            </a:r>
            <a:endParaRPr dirty="0"/>
          </a:p>
          <a:p>
            <a:pPr marL="520700" lvl="0" indent="-457200" rtl="0">
              <a:spcBef>
                <a:spcPts val="0"/>
              </a:spcBef>
              <a:spcAft>
                <a:spcPts val="0"/>
              </a:spcAft>
              <a:buClr>
                <a:schemeClr val="tx1"/>
              </a:buClr>
              <a:buSzPts val="2600"/>
            </a:pPr>
            <a:r>
              <a:rPr lang="en-GB" dirty="0"/>
              <a:t>Write </a:t>
            </a:r>
            <a:r>
              <a:rPr lang="en-GB" b="1" dirty="0">
                <a:solidFill>
                  <a:schemeClr val="bg1"/>
                </a:solidFill>
              </a:rPr>
              <a:t>flexible, reusable code</a:t>
            </a:r>
            <a:endParaRPr b="1" dirty="0">
              <a:solidFill>
                <a:schemeClr val="bg1"/>
              </a:solidFill>
            </a:endParaRPr>
          </a:p>
          <a:p>
            <a:pPr marL="914400" lvl="1" indent="-349250" rtl="0">
              <a:spcBef>
                <a:spcPts val="0"/>
              </a:spcBef>
              <a:spcAft>
                <a:spcPts val="0"/>
              </a:spcAft>
              <a:buClr>
                <a:schemeClr val="tx1"/>
              </a:buClr>
              <a:buSzPts val="1900"/>
            </a:pPr>
            <a:r>
              <a:rPr lang="en-GB" dirty="0"/>
              <a:t>Don’t have separate code for 2 similar actions</a:t>
            </a:r>
            <a:endParaRPr dirty="0"/>
          </a:p>
        </p:txBody>
      </p:sp>
      <p:sp>
        <p:nvSpPr>
          <p:cNvPr id="208" name="Shape 208"/>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General Tips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Pack your variables	</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17</a:t>
            </a:fld>
            <a:endParaRPr lang="en-US" dirty="0"/>
          </a:p>
        </p:txBody>
      </p:sp>
      <p:sp>
        <p:nvSpPr>
          <p:cNvPr id="6" name="Text Placeholder 5"/>
          <p:cNvSpPr txBox="1">
            <a:spLocks noGrp="1"/>
          </p:cNvSpPr>
          <p:nvPr>
            <p:ph type="body" sz="quarter" idx="10"/>
          </p:nvPr>
        </p:nvSpPr>
        <p:spPr>
          <a:xfrm>
            <a:off x="142802" y="897094"/>
            <a:ext cx="3951216" cy="140968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smtClean="0">
                <a:solidFill>
                  <a:schemeClr val="bg1"/>
                </a:solidFill>
                <a:effectLst/>
                <a:ea typeface="Calibri"/>
                <a:cs typeface="Calibri"/>
              </a:rPr>
              <a:t>uint8</a:t>
            </a:r>
            <a:r>
              <a:rPr lang="en-US" b="0" dirty="0" smtClean="0">
                <a:solidFill>
                  <a:schemeClr val="tx1"/>
                </a:solidFill>
                <a:effectLst/>
              </a:rPr>
              <a:t>   </a:t>
            </a:r>
            <a:r>
              <a:rPr lang="en-US" b="0" dirty="0" err="1" smtClean="0">
                <a:solidFill>
                  <a:schemeClr val="tx1"/>
                </a:solidFill>
                <a:effectLst/>
              </a:rPr>
              <a:t>numberOne</a:t>
            </a:r>
            <a:r>
              <a:rPr lang="en-US" b="0" dirty="0">
                <a:solidFill>
                  <a:schemeClr val="tx1"/>
                </a:solidFill>
                <a:effectLst/>
              </a:rPr>
              <a:t>;</a:t>
            </a:r>
          </a:p>
          <a:p>
            <a:r>
              <a:rPr lang="en-US" dirty="0">
                <a:solidFill>
                  <a:schemeClr val="bg1"/>
                </a:solidFill>
                <a:effectLst/>
                <a:ea typeface="Calibri"/>
                <a:cs typeface="Calibri"/>
              </a:rPr>
              <a:t>uint256</a:t>
            </a:r>
            <a:r>
              <a:rPr lang="en-US" b="0" dirty="0">
                <a:solidFill>
                  <a:schemeClr val="tx1"/>
                </a:solidFill>
                <a:effectLst/>
              </a:rPr>
              <a:t> </a:t>
            </a:r>
            <a:r>
              <a:rPr lang="en-US" b="0" dirty="0" err="1">
                <a:solidFill>
                  <a:schemeClr val="tx1"/>
                </a:solidFill>
                <a:effectLst/>
              </a:rPr>
              <a:t>bigNumber</a:t>
            </a:r>
            <a:r>
              <a:rPr lang="en-US" b="0" dirty="0">
                <a:solidFill>
                  <a:schemeClr val="tx1"/>
                </a:solidFill>
                <a:effectLst/>
              </a:rPr>
              <a:t>;</a:t>
            </a:r>
          </a:p>
          <a:p>
            <a:r>
              <a:rPr lang="en-US" dirty="0">
                <a:solidFill>
                  <a:schemeClr val="bg1"/>
                </a:solidFill>
                <a:effectLst/>
                <a:ea typeface="Calibri"/>
                <a:cs typeface="Calibri"/>
              </a:rPr>
              <a:t>uint8</a:t>
            </a:r>
            <a:r>
              <a:rPr lang="en-US" b="0" dirty="0">
                <a:solidFill>
                  <a:schemeClr val="tx1"/>
                </a:solidFill>
                <a:effectLst/>
              </a:rPr>
              <a:t> </a:t>
            </a:r>
            <a:r>
              <a:rPr lang="en-US" b="0" dirty="0" smtClean="0">
                <a:solidFill>
                  <a:schemeClr val="tx1"/>
                </a:solidFill>
                <a:effectLst/>
              </a:rPr>
              <a:t>  </a:t>
            </a:r>
            <a:r>
              <a:rPr lang="en-US" b="0" dirty="0" err="1" smtClean="0">
                <a:solidFill>
                  <a:schemeClr val="tx1"/>
                </a:solidFill>
                <a:effectLst/>
              </a:rPr>
              <a:t>numberTwo</a:t>
            </a:r>
            <a:r>
              <a:rPr lang="en-US" b="0" dirty="0">
                <a:solidFill>
                  <a:schemeClr val="tx1"/>
                </a:solidFill>
                <a:effectLst/>
              </a:rPr>
              <a:t>;</a:t>
            </a:r>
            <a:endParaRPr lang="en-US" b="0" dirty="0">
              <a:solidFill>
                <a:schemeClr val="tx1"/>
              </a:solidFill>
              <a:effectLst/>
            </a:endParaRPr>
          </a:p>
        </p:txBody>
      </p:sp>
      <p:sp>
        <p:nvSpPr>
          <p:cNvPr id="8" name="Text Placeholder 5"/>
          <p:cNvSpPr txBox="1">
            <a:spLocks/>
          </p:cNvSpPr>
          <p:nvPr/>
        </p:nvSpPr>
        <p:spPr>
          <a:xfrm>
            <a:off x="4723593" y="897094"/>
            <a:ext cx="3951216" cy="140968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marL="342686" indent="0" algn="l" defTabSz="913829" rtl="0" eaLnBrk="1" latinLnBrk="1" hangingPunct="1">
              <a:lnSpc>
                <a:spcPct val="100000"/>
              </a:lnSpc>
              <a:spcBef>
                <a:spcPts val="0"/>
              </a:spcBef>
              <a:spcAft>
                <a:spcPts val="0"/>
              </a:spcAft>
              <a:buClr>
                <a:srgbClr val="F2B254"/>
              </a:buClr>
              <a:buSzPct val="100000"/>
              <a:buFont typeface="Wingdings" panose="05000000000000000000" pitchFamily="2" charset="2"/>
              <a:buNone/>
              <a:defRPr lang="en-US" sz="2548" b="1" kern="1200" noProof="1" smtClean="0">
                <a:solidFill>
                  <a:srgbClr val="FBEEDC"/>
                </a:solidFill>
                <a:effectLst>
                  <a:outerShdw blurRad="38100" dist="38100" dir="2700000" algn="tl">
                    <a:srgbClr val="000000">
                      <a:alpha val="43137"/>
                    </a:srgbClr>
                  </a:outerShdw>
                </a:effectLst>
                <a:latin typeface="Consolas" pitchFamily="49" charset="0"/>
                <a:ea typeface="+mn-ea"/>
                <a:cs typeface="Consolas" pitchFamily="49" charset="0"/>
              </a:defRPr>
            </a:lvl1pPr>
            <a:lvl2pPr marL="742486" indent="-231606" algn="l" defTabSz="913829" rtl="0" eaLnBrk="1" latinLnBrk="1"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913829" rtl="0" eaLnBrk="1" latinLnBrk="1"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913829" rtl="0" eaLnBrk="1" latinLnBrk="1"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913829" rtl="0" eaLnBrk="1" latinLnBrk="1"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913829" rtl="0" eaLnBrk="1" latinLnBrk="1"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913829" rtl="0" eaLnBrk="1" latinLnBrk="1"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913829" rtl="0" eaLnBrk="1" latinLnBrk="1"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913829" rtl="0" eaLnBrk="1" latinLnBrk="1"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dirty="0" smtClean="0">
                <a:solidFill>
                  <a:schemeClr val="bg1"/>
                </a:solidFill>
                <a:effectLst/>
                <a:ea typeface="Calibri"/>
                <a:cs typeface="Calibri"/>
              </a:rPr>
              <a:t>uint8</a:t>
            </a:r>
            <a:r>
              <a:rPr lang="en-US" b="0" dirty="0" smtClean="0">
                <a:solidFill>
                  <a:schemeClr val="tx1"/>
                </a:solidFill>
                <a:effectLst/>
              </a:rPr>
              <a:t>   </a:t>
            </a:r>
            <a:r>
              <a:rPr lang="en-US" b="0" dirty="0" err="1" smtClean="0">
                <a:solidFill>
                  <a:schemeClr val="tx1"/>
                </a:solidFill>
                <a:effectLst/>
              </a:rPr>
              <a:t>numberOne</a:t>
            </a:r>
            <a:r>
              <a:rPr lang="en-US" b="0" dirty="0" smtClean="0">
                <a:solidFill>
                  <a:schemeClr val="tx1"/>
                </a:solidFill>
                <a:effectLst/>
              </a:rPr>
              <a:t>;</a:t>
            </a:r>
          </a:p>
          <a:p>
            <a:r>
              <a:rPr lang="en-US" dirty="0" smtClean="0">
                <a:solidFill>
                  <a:schemeClr val="bg1"/>
                </a:solidFill>
                <a:effectLst/>
                <a:ea typeface="Calibri"/>
                <a:cs typeface="Calibri"/>
              </a:rPr>
              <a:t>uint8</a:t>
            </a:r>
            <a:r>
              <a:rPr lang="en-US" b="0" dirty="0" smtClean="0">
                <a:solidFill>
                  <a:schemeClr val="tx1"/>
                </a:solidFill>
                <a:effectLst/>
              </a:rPr>
              <a:t>   </a:t>
            </a:r>
            <a:r>
              <a:rPr lang="en-US" b="0" dirty="0" err="1" smtClean="0">
                <a:solidFill>
                  <a:schemeClr val="tx1"/>
                </a:solidFill>
                <a:effectLst/>
              </a:rPr>
              <a:t>numberTwo</a:t>
            </a:r>
            <a:r>
              <a:rPr lang="en-US" b="0" dirty="0" smtClean="0">
                <a:solidFill>
                  <a:schemeClr val="tx1"/>
                </a:solidFill>
                <a:effectLst/>
              </a:rPr>
              <a:t>;</a:t>
            </a:r>
          </a:p>
          <a:p>
            <a:r>
              <a:rPr lang="en-US" dirty="0" smtClean="0">
                <a:solidFill>
                  <a:schemeClr val="bg1"/>
                </a:solidFill>
                <a:effectLst/>
                <a:ea typeface="Calibri"/>
                <a:cs typeface="Calibri"/>
              </a:rPr>
              <a:t>uint257</a:t>
            </a:r>
            <a:r>
              <a:rPr lang="en-US" b="0" dirty="0" smtClean="0">
                <a:solidFill>
                  <a:schemeClr val="tx1"/>
                </a:solidFill>
                <a:effectLst/>
              </a:rPr>
              <a:t> </a:t>
            </a:r>
            <a:r>
              <a:rPr lang="en-US" b="0" dirty="0" err="1" smtClean="0">
                <a:solidFill>
                  <a:schemeClr val="tx1"/>
                </a:solidFill>
                <a:effectLst/>
              </a:rPr>
              <a:t>bigNumber</a:t>
            </a:r>
            <a:r>
              <a:rPr lang="en-US" b="0" dirty="0" smtClean="0">
                <a:solidFill>
                  <a:schemeClr val="tx1"/>
                </a:solidFill>
                <a:effectLst/>
              </a:rPr>
              <a:t>;</a:t>
            </a:r>
            <a:endParaRPr lang="en-US" b="0" dirty="0">
              <a:solidFill>
                <a:schemeClr val="tx1"/>
              </a:solidFill>
              <a:effectLst/>
            </a:endParaRPr>
          </a:p>
        </p:txBody>
      </p:sp>
    </p:spTree>
    <p:extLst>
      <p:ext uri="{BB962C8B-B14F-4D97-AF65-F5344CB8AC3E}">
        <p14:creationId xmlns:p14="http://schemas.microsoft.com/office/powerpoint/2010/main" val="25098891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just"/>
            <a:r>
              <a:rPr lang="en-US" dirty="0"/>
              <a:t>The EVM only operates on </a:t>
            </a:r>
            <a:r>
              <a:rPr lang="en-US" b="1" noProof="1" smtClean="0">
                <a:solidFill>
                  <a:schemeClr val="bg1"/>
                </a:solidFill>
                <a:ea typeface="Calibri"/>
                <a:cs typeface="Calibri"/>
              </a:rPr>
              <a:t>32 bytes</a:t>
            </a:r>
            <a:r>
              <a:rPr lang="en-US" dirty="0" smtClean="0"/>
              <a:t>/ </a:t>
            </a:r>
            <a:r>
              <a:rPr lang="en-US" b="1" dirty="0">
                <a:solidFill>
                  <a:schemeClr val="bg1"/>
                </a:solidFill>
                <a:ea typeface="Calibri"/>
                <a:cs typeface="Calibri"/>
              </a:rPr>
              <a:t>256 bits </a:t>
            </a:r>
            <a:r>
              <a:rPr lang="en-US" dirty="0"/>
              <a:t>at a </a:t>
            </a:r>
            <a:r>
              <a:rPr lang="en-US" dirty="0" smtClean="0"/>
              <a:t>time.</a:t>
            </a:r>
            <a:br>
              <a:rPr lang="en-US" dirty="0" smtClean="0"/>
            </a:br>
            <a:r>
              <a:rPr lang="en-US" dirty="0" smtClean="0"/>
              <a:t>This </a:t>
            </a:r>
            <a:r>
              <a:rPr lang="en-US" dirty="0"/>
              <a:t>means that if you use </a:t>
            </a:r>
            <a:r>
              <a:rPr lang="en-US" b="1" dirty="0">
                <a:solidFill>
                  <a:schemeClr val="bg1"/>
                </a:solidFill>
                <a:ea typeface="Calibri"/>
                <a:cs typeface="Calibri"/>
              </a:rPr>
              <a:t>uint8</a:t>
            </a:r>
            <a:r>
              <a:rPr lang="en-US" dirty="0"/>
              <a:t>, EVM has to first convert </a:t>
            </a:r>
            <a:r>
              <a:rPr lang="en-US" dirty="0" smtClean="0"/>
              <a:t>it </a:t>
            </a:r>
            <a:br>
              <a:rPr lang="en-US" dirty="0" smtClean="0"/>
            </a:br>
            <a:r>
              <a:rPr lang="en-US" b="1" dirty="0" smtClean="0">
                <a:solidFill>
                  <a:schemeClr val="bg1"/>
                </a:solidFill>
                <a:ea typeface="Calibri"/>
                <a:cs typeface="Calibri"/>
              </a:rPr>
              <a:t>uint256</a:t>
            </a:r>
            <a:r>
              <a:rPr lang="en-US" dirty="0" smtClean="0"/>
              <a:t> </a:t>
            </a:r>
            <a:r>
              <a:rPr lang="en-US" dirty="0"/>
              <a:t>to work on it and the conversion costs extra gas!</a:t>
            </a:r>
          </a:p>
        </p:txBody>
      </p:sp>
      <p:sp>
        <p:nvSpPr>
          <p:cNvPr id="3" name="Title 2"/>
          <p:cNvSpPr>
            <a:spLocks noGrp="1"/>
          </p:cNvSpPr>
          <p:nvPr>
            <p:ph type="title"/>
          </p:nvPr>
        </p:nvSpPr>
        <p:spPr/>
        <p:txBody>
          <a:bodyPr/>
          <a:lstStyle/>
          <a:p>
            <a:r>
              <a:rPr lang="en-US" dirty="0"/>
              <a:t>uint8 is not always cheaper than uint256</a:t>
            </a:r>
          </a:p>
        </p:txBody>
      </p:sp>
      <p:sp>
        <p:nvSpPr>
          <p:cNvPr id="4" name="Slide Number Placeholder 3"/>
          <p:cNvSpPr>
            <a:spLocks noGrp="1"/>
          </p:cNvSpPr>
          <p:nvPr>
            <p:ph type="sldNum" sz="quarter" idx="13"/>
          </p:nvPr>
        </p:nvSpPr>
        <p:spPr/>
        <p:txBody>
          <a:bodyPr/>
          <a:lstStyle/>
          <a:p>
            <a:fld id="{C014DD1E-5D91-48A3-AD6D-45FBA980D106}" type="slidenum">
              <a:rPr lang="en-US" smtClean="0"/>
              <a:pPr/>
              <a:t>18</a:t>
            </a:fld>
            <a:endParaRPr lang="en-US" dirty="0"/>
          </a:p>
        </p:txBody>
      </p:sp>
    </p:spTree>
    <p:extLst>
      <p:ext uri="{BB962C8B-B14F-4D97-AF65-F5344CB8AC3E}">
        <p14:creationId xmlns:p14="http://schemas.microsoft.com/office/powerpoint/2010/main" val="37855238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https://github.com/PolymathNetwork/polymath-core/pull/548/commits/2dc0286f4e96241eed9603534607431a8a84ba35#diff-8b6746c2c4e7c9e3fca67d62718d70e8</a:t>
            </a:r>
          </a:p>
        </p:txBody>
      </p:sp>
      <p:sp>
        <p:nvSpPr>
          <p:cNvPr id="3" name="Title 2"/>
          <p:cNvSpPr>
            <a:spLocks noGrp="1"/>
          </p:cNvSpPr>
          <p:nvPr>
            <p:ph type="title"/>
          </p:nvPr>
        </p:nvSpPr>
        <p:spPr/>
        <p:txBody>
          <a:bodyPr/>
          <a:lstStyle/>
          <a:p>
            <a:r>
              <a:rPr lang="en-US" dirty="0"/>
              <a:t>Function modifiers can be inefficient</a:t>
            </a:r>
          </a:p>
        </p:txBody>
      </p:sp>
      <p:sp>
        <p:nvSpPr>
          <p:cNvPr id="4" name="Slide Number Placeholder 3"/>
          <p:cNvSpPr>
            <a:spLocks noGrp="1"/>
          </p:cNvSpPr>
          <p:nvPr>
            <p:ph type="sldNum" sz="quarter" idx="13"/>
          </p:nvPr>
        </p:nvSpPr>
        <p:spPr/>
        <p:txBody>
          <a:bodyPr/>
          <a:lstStyle/>
          <a:p>
            <a:fld id="{C014DD1E-5D91-48A3-AD6D-45FBA980D106}" type="slidenum">
              <a:rPr lang="en-US" smtClean="0"/>
              <a:pPr/>
              <a:t>19</a:t>
            </a:fld>
            <a:endParaRPr lang="en-US" dirty="0"/>
          </a:p>
        </p:txBody>
      </p:sp>
    </p:spTree>
    <p:extLst>
      <p:ext uri="{BB962C8B-B14F-4D97-AF65-F5344CB8AC3E}">
        <p14:creationId xmlns:p14="http://schemas.microsoft.com/office/powerpoint/2010/main" val="29630724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prstGeom prst="rect">
            <a:avLst/>
          </a:prstGeom>
          <a:noFill/>
          <a:ln>
            <a:noFill/>
          </a:ln>
        </p:spPr>
        <p:txBody>
          <a:bodyPr spcFirstLastPara="1" wrap="square" lIns="81025" tIns="27000" rIns="81025" bIns="27000" anchor="ctr" anchorCtr="0">
            <a:noAutofit/>
          </a:bodyPr>
          <a:lstStyle/>
          <a:p>
            <a:pPr marL="0" marR="0" lvl="0" indent="0" algn="l" rtl="0">
              <a:lnSpc>
                <a:spcPct val="90000"/>
              </a:lnSpc>
              <a:spcBef>
                <a:spcPts val="0"/>
              </a:spcBef>
              <a:spcAft>
                <a:spcPts val="0"/>
              </a:spcAft>
              <a:buClr>
                <a:srgbClr val="F3BE60"/>
              </a:buClr>
              <a:buSzPts val="3000"/>
              <a:buFont typeface="Calibri"/>
              <a:buNone/>
            </a:pPr>
            <a:r>
              <a:rPr lang="en-GB" sz="3000" b="1" i="0" u="none" strike="noStrike" cap="none" dirty="0">
                <a:latin typeface="Calibri"/>
                <a:ea typeface="Calibri"/>
                <a:cs typeface="Calibri"/>
                <a:sym typeface="Calibri"/>
              </a:rPr>
              <a:t>Table of Contents</a:t>
            </a:r>
            <a:endParaRPr sz="3000" b="1" i="0" u="none" strike="noStrike" cap="none" dirty="0">
              <a:latin typeface="Calibri"/>
              <a:ea typeface="Calibri"/>
              <a:cs typeface="Calibri"/>
              <a:sym typeface="Calibri"/>
            </a:endParaRPr>
          </a:p>
        </p:txBody>
      </p:sp>
      <p:sp>
        <p:nvSpPr>
          <p:cNvPr id="141" name="Shape 141"/>
          <p:cNvSpPr txBox="1">
            <a:spLocks noGrp="1"/>
          </p:cNvSpPr>
          <p:nvPr>
            <p:ph type="body" sz="quarter" idx="13"/>
          </p:nvPr>
        </p:nvSpPr>
        <p:spPr>
          <a:xfrm>
            <a:off x="90868" y="874650"/>
            <a:ext cx="6136847" cy="3596951"/>
          </a:xfrm>
          <a:prstGeom prst="rect">
            <a:avLst/>
          </a:prstGeom>
          <a:noFill/>
          <a:ln>
            <a:noFill/>
          </a:ln>
        </p:spPr>
        <p:txBody>
          <a:bodyPr spcFirstLastPara="1" wrap="square" lIns="81025" tIns="27000" rIns="81025" bIns="27000" anchor="t" anchorCtr="0">
            <a:noAutofit/>
          </a:bodyPr>
          <a:lstStyle/>
          <a:p>
            <a:pPr marL="514350" indent="-514350">
              <a:lnSpc>
                <a:spcPct val="117647"/>
              </a:lnSpc>
              <a:spcBef>
                <a:spcPts val="0"/>
              </a:spcBef>
              <a:buFont typeface="+mj-lt"/>
              <a:buAutoNum type="arabicPeriod"/>
            </a:pPr>
            <a:r>
              <a:rPr lang="en-US" dirty="0"/>
              <a:t>Abstract</a:t>
            </a:r>
          </a:p>
          <a:p>
            <a:pPr marL="514350" indent="-514350">
              <a:lnSpc>
                <a:spcPct val="117647"/>
              </a:lnSpc>
              <a:spcBef>
                <a:spcPts val="0"/>
              </a:spcBef>
              <a:buFont typeface="+mj-lt"/>
              <a:buAutoNum type="arabicPeriod"/>
            </a:pPr>
            <a:r>
              <a:rPr lang="en-US" dirty="0"/>
              <a:t>Costs of EVM operations</a:t>
            </a:r>
          </a:p>
          <a:p>
            <a:pPr marL="514350" indent="-514350">
              <a:lnSpc>
                <a:spcPct val="117647"/>
              </a:lnSpc>
              <a:spcBef>
                <a:spcPts val="0"/>
              </a:spcBef>
              <a:buFont typeface="+mj-lt"/>
              <a:buAutoNum type="arabicPeriod"/>
            </a:pPr>
            <a:r>
              <a:rPr lang="en-US" dirty="0"/>
              <a:t>Contract publishing</a:t>
            </a:r>
            <a:endParaRPr lang="bg-BG" dirty="0"/>
          </a:p>
          <a:p>
            <a:pPr marL="514350" indent="-514350">
              <a:lnSpc>
                <a:spcPct val="117647"/>
              </a:lnSpc>
              <a:spcBef>
                <a:spcPts val="0"/>
              </a:spcBef>
              <a:buFont typeface="+mj-lt"/>
              <a:buAutoNum type="arabicPeriod"/>
            </a:pPr>
            <a:r>
              <a:rPr lang="en-US" dirty="0"/>
              <a:t>Lowering deploy cost</a:t>
            </a:r>
          </a:p>
          <a:p>
            <a:pPr marL="514350" indent="-514350">
              <a:lnSpc>
                <a:spcPct val="117647"/>
              </a:lnSpc>
              <a:spcBef>
                <a:spcPts val="0"/>
              </a:spcBef>
              <a:buFont typeface="+mj-lt"/>
              <a:buAutoNum type="arabicPeriod"/>
            </a:pPr>
            <a:r>
              <a:rPr lang="en-US" dirty="0"/>
              <a:t>Anti-patterns</a:t>
            </a:r>
          </a:p>
          <a:p>
            <a:pPr marL="514350" indent="-514350">
              <a:lnSpc>
                <a:spcPct val="117647"/>
              </a:lnSpc>
              <a:spcBef>
                <a:spcPts val="0"/>
              </a:spcBef>
              <a:buFont typeface="+mj-lt"/>
              <a:buAutoNum type="arabicPeriod"/>
            </a:pPr>
            <a:r>
              <a:rPr lang="en-US" dirty="0"/>
              <a:t>Libraries &amp; External calls</a:t>
            </a:r>
          </a:p>
          <a:p>
            <a:pPr marL="514350" indent="-514350">
              <a:lnSpc>
                <a:spcPct val="117647"/>
              </a:lnSpc>
              <a:spcBef>
                <a:spcPts val="0"/>
              </a:spcBef>
              <a:buFont typeface="+mj-lt"/>
              <a:buAutoNum type="arabicPeriod"/>
            </a:pPr>
            <a:r>
              <a:rPr lang="en-US" dirty="0"/>
              <a:t>State reads/writes</a:t>
            </a:r>
          </a:p>
          <a:p>
            <a:pPr marL="514350" indent="-514350">
              <a:lnSpc>
                <a:spcPct val="117647"/>
              </a:lnSpc>
              <a:spcBef>
                <a:spcPts val="0"/>
              </a:spcBef>
              <a:buFont typeface="+mj-lt"/>
              <a:buAutoNum type="arabicPeriod"/>
            </a:pPr>
            <a:r>
              <a:rPr lang="en-US" dirty="0"/>
              <a:t>Memory caching</a:t>
            </a:r>
          </a:p>
        </p:txBody>
      </p:sp>
      <p:sp>
        <p:nvSpPr>
          <p:cNvPr id="142" name="Shape 142"/>
          <p:cNvSpPr txBox="1">
            <a:spLocks noGrp="1"/>
          </p:cNvSpPr>
          <p:nvPr>
            <p:ph type="sldNum" sz="quarter" idx="16"/>
          </p:nvPr>
        </p:nvSpPr>
        <p:spPr>
          <a:prstGeom prst="rect">
            <a:avLst/>
          </a:prstGeom>
          <a:noFill/>
          <a:ln>
            <a:noFill/>
          </a:ln>
        </p:spPr>
        <p:txBody>
          <a:bodyPr spcFirstLastPara="1" wrap="square" lIns="27000" tIns="27000" rIns="27000" bIns="27000" anchor="ctr" anchorCtr="0">
            <a:noAutofit/>
          </a:bodyPr>
          <a:lstStyle/>
          <a:p>
            <a:pPr marL="0" marR="0" lvl="0" indent="0" algn="r" rtl="0">
              <a:spcBef>
                <a:spcPts val="0"/>
              </a:spcBef>
              <a:spcAft>
                <a:spcPts val="0"/>
              </a:spcAft>
              <a:buNone/>
            </a:pPr>
            <a:fld id="{00000000-1234-1234-1234-123412341234}" type="slidenum">
              <a:rPr lang="en-GB" sz="800" b="0" i="0" u="none" strike="noStrike" cap="none">
                <a:solidFill>
                  <a:schemeClr val="lt1"/>
                </a:solidFill>
                <a:latin typeface="Calibri"/>
                <a:ea typeface="Calibri"/>
                <a:cs typeface="Calibri"/>
                <a:sym typeface="Calibri"/>
              </a:rPr>
              <a:t>2</a:t>
            </a:fld>
            <a:endParaRPr sz="8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959918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 the hood of </a:t>
            </a:r>
            <a:r>
              <a:rPr lang="en-US" dirty="0" smtClean="0"/>
              <a:t>Solidity</a:t>
            </a:r>
            <a:r>
              <a:rPr lang="en-US" dirty="0"/>
              <a:t>, </a:t>
            </a:r>
            <a:r>
              <a:rPr lang="en-US" dirty="0" smtClean="0"/>
              <a:t>Booleans </a:t>
            </a:r>
            <a:r>
              <a:rPr lang="en-US" dirty="0"/>
              <a:t>(</a:t>
            </a:r>
            <a:r>
              <a:rPr lang="en-US" b="1" dirty="0">
                <a:solidFill>
                  <a:schemeClr val="bg1"/>
                </a:solidFill>
                <a:ea typeface="Calibri"/>
                <a:cs typeface="Calibri"/>
              </a:rPr>
              <a:t>bool</a:t>
            </a:r>
            <a:r>
              <a:rPr lang="en-US" dirty="0"/>
              <a:t>) are </a:t>
            </a:r>
            <a:r>
              <a:rPr lang="en-US" b="1" dirty="0" smtClean="0">
                <a:solidFill>
                  <a:schemeClr val="bg1"/>
                </a:solidFill>
                <a:ea typeface="Calibri"/>
                <a:cs typeface="Calibri"/>
              </a:rPr>
              <a:t>uint8</a:t>
            </a:r>
            <a:endParaRPr lang="en-US" b="1" dirty="0">
              <a:solidFill>
                <a:schemeClr val="bg1"/>
              </a:solidFill>
              <a:ea typeface="Calibri"/>
              <a:cs typeface="Calibri"/>
            </a:endParaRPr>
          </a:p>
          <a:p>
            <a:r>
              <a:rPr lang="en-US" dirty="0"/>
              <a:t>You can pack 256 </a:t>
            </a:r>
            <a:r>
              <a:rPr lang="en-US" dirty="0" err="1"/>
              <a:t>booleans</a:t>
            </a:r>
            <a:r>
              <a:rPr lang="en-US" dirty="0"/>
              <a:t> in a single word</a:t>
            </a:r>
            <a:endParaRPr lang="en-US" b="1" dirty="0">
              <a:solidFill>
                <a:schemeClr val="bg1"/>
              </a:solidFill>
              <a:ea typeface="Calibri"/>
              <a:cs typeface="Calibri"/>
            </a:endParaRPr>
          </a:p>
        </p:txBody>
      </p:sp>
      <p:sp>
        <p:nvSpPr>
          <p:cNvPr id="3" name="Title 2"/>
          <p:cNvSpPr>
            <a:spLocks noGrp="1"/>
          </p:cNvSpPr>
          <p:nvPr>
            <p:ph type="title"/>
          </p:nvPr>
        </p:nvSpPr>
        <p:spPr/>
        <p:txBody>
          <a:bodyPr>
            <a:normAutofit fontScale="90000"/>
          </a:bodyPr>
          <a:lstStyle/>
          <a:p>
            <a:r>
              <a:rPr lang="en-US" dirty="0"/>
              <a:t>Booleans use 8 bits while you only need 1 bit</a:t>
            </a:r>
          </a:p>
        </p:txBody>
      </p:sp>
      <p:sp>
        <p:nvSpPr>
          <p:cNvPr id="4" name="Slide Number Placeholder 3"/>
          <p:cNvSpPr>
            <a:spLocks noGrp="1"/>
          </p:cNvSpPr>
          <p:nvPr>
            <p:ph type="sldNum" sz="quarter" idx="13"/>
          </p:nvPr>
        </p:nvSpPr>
        <p:spPr/>
        <p:txBody>
          <a:bodyPr/>
          <a:lstStyle/>
          <a:p>
            <a:fld id="{C014DD1E-5D91-48A3-AD6D-45FBA980D106}" type="slidenum">
              <a:rPr lang="en-US" smtClean="0"/>
              <a:pPr/>
              <a:t>20</a:t>
            </a:fld>
            <a:endParaRPr lang="en-US" dirty="0"/>
          </a:p>
        </p:txBody>
      </p:sp>
      <p:sp>
        <p:nvSpPr>
          <p:cNvPr id="6" name="Text Placeholder 5"/>
          <p:cNvSpPr txBox="1">
            <a:spLocks/>
          </p:cNvSpPr>
          <p:nvPr/>
        </p:nvSpPr>
        <p:spPr>
          <a:xfrm>
            <a:off x="171430" y="2153041"/>
            <a:ext cx="8834944" cy="192019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marL="342686" indent="0" algn="l" defTabSz="913829" rtl="0" eaLnBrk="1" latinLnBrk="1" hangingPunct="1">
              <a:lnSpc>
                <a:spcPct val="100000"/>
              </a:lnSpc>
              <a:spcBef>
                <a:spcPts val="0"/>
              </a:spcBef>
              <a:spcAft>
                <a:spcPts val="0"/>
              </a:spcAft>
              <a:buClr>
                <a:srgbClr val="F2B254"/>
              </a:buClr>
              <a:buSzPct val="100000"/>
              <a:buFont typeface="Wingdings" panose="05000000000000000000" pitchFamily="2" charset="2"/>
              <a:buNone/>
              <a:defRPr lang="en-US" sz="2548" b="1" kern="1200" noProof="1" smtClean="0">
                <a:solidFill>
                  <a:srgbClr val="FBEEDC"/>
                </a:solidFill>
                <a:effectLst>
                  <a:outerShdw blurRad="38100" dist="38100" dir="2700000" algn="tl">
                    <a:srgbClr val="000000">
                      <a:alpha val="43137"/>
                    </a:srgbClr>
                  </a:outerShdw>
                </a:effectLst>
                <a:latin typeface="Consolas" pitchFamily="49" charset="0"/>
                <a:ea typeface="+mn-ea"/>
                <a:cs typeface="Consolas" pitchFamily="49" charset="0"/>
              </a:defRPr>
            </a:lvl1pPr>
            <a:lvl2pPr marL="742486" indent="-231606" algn="l" defTabSz="913829" rtl="0" eaLnBrk="1" latinLnBrk="1"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913829" rtl="0" eaLnBrk="1" latinLnBrk="1"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913829" rtl="0" eaLnBrk="1" latinLnBrk="1"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913829" rtl="0" eaLnBrk="1" latinLnBrk="1"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913829" rtl="0" eaLnBrk="1" latinLnBrk="1"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913829" rtl="0" eaLnBrk="1" latinLnBrk="1"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913829" rtl="0" eaLnBrk="1" latinLnBrk="1"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913829" rtl="0" eaLnBrk="1" latinLnBrk="1"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800" dirty="0" smtClean="0">
                <a:solidFill>
                  <a:schemeClr val="bg1"/>
                </a:solidFill>
                <a:effectLst/>
                <a:ea typeface="Calibri"/>
                <a:cs typeface="Calibri"/>
              </a:rPr>
              <a:t>function</a:t>
            </a:r>
            <a:r>
              <a:rPr lang="en-US" sz="1800" b="0" dirty="0" smtClean="0">
                <a:solidFill>
                  <a:schemeClr val="tx1"/>
                </a:solidFill>
                <a:effectLst/>
              </a:rPr>
              <a:t> </a:t>
            </a:r>
            <a:r>
              <a:rPr lang="en-US" sz="1800" b="0" dirty="0" err="1">
                <a:solidFill>
                  <a:schemeClr val="tx1"/>
                </a:solidFill>
                <a:effectLst/>
              </a:rPr>
              <a:t>getBoolean</a:t>
            </a:r>
            <a:r>
              <a:rPr lang="en-US" sz="1800" b="0" dirty="0">
                <a:solidFill>
                  <a:schemeClr val="tx1"/>
                </a:solidFill>
                <a:effectLst/>
              </a:rPr>
              <a:t>(</a:t>
            </a:r>
            <a:r>
              <a:rPr lang="en-US" sz="1800" dirty="0">
                <a:solidFill>
                  <a:schemeClr val="bg1"/>
                </a:solidFill>
                <a:effectLst/>
                <a:ea typeface="Calibri"/>
                <a:cs typeface="Calibri"/>
              </a:rPr>
              <a:t>uint256</a:t>
            </a:r>
            <a:r>
              <a:rPr lang="en-US" sz="1800" b="0" dirty="0">
                <a:solidFill>
                  <a:schemeClr val="tx1"/>
                </a:solidFill>
                <a:effectLst/>
              </a:rPr>
              <a:t> _</a:t>
            </a:r>
            <a:r>
              <a:rPr lang="en-US" sz="1800" b="0" dirty="0" err="1">
                <a:solidFill>
                  <a:schemeClr val="tx1"/>
                </a:solidFill>
                <a:effectLst/>
              </a:rPr>
              <a:t>packedBools</a:t>
            </a:r>
            <a:r>
              <a:rPr lang="en-US" sz="1800" b="0" dirty="0">
                <a:solidFill>
                  <a:schemeClr val="tx1"/>
                </a:solidFill>
                <a:effectLst/>
              </a:rPr>
              <a:t>, </a:t>
            </a:r>
            <a:r>
              <a:rPr lang="en-US" sz="1800" dirty="0">
                <a:solidFill>
                  <a:schemeClr val="bg1"/>
                </a:solidFill>
                <a:effectLst/>
                <a:ea typeface="Calibri"/>
                <a:cs typeface="Calibri"/>
              </a:rPr>
              <a:t>uint256</a:t>
            </a:r>
            <a:r>
              <a:rPr lang="en-US" sz="1800" b="0" dirty="0">
                <a:solidFill>
                  <a:schemeClr val="tx1"/>
                </a:solidFill>
                <a:effectLst/>
              </a:rPr>
              <a:t> _</a:t>
            </a:r>
            <a:r>
              <a:rPr lang="en-US" sz="1800" b="0" dirty="0" err="1">
                <a:solidFill>
                  <a:schemeClr val="tx1"/>
                </a:solidFill>
                <a:effectLst/>
              </a:rPr>
              <a:t>boolNumber</a:t>
            </a:r>
            <a:r>
              <a:rPr lang="en-US" sz="1800" b="0" dirty="0">
                <a:solidFill>
                  <a:schemeClr val="tx1"/>
                </a:solidFill>
                <a:effectLst/>
              </a:rPr>
              <a:t>)</a:t>
            </a:r>
          </a:p>
          <a:p>
            <a:r>
              <a:rPr lang="en-US" sz="1800" b="0" dirty="0">
                <a:solidFill>
                  <a:schemeClr val="tx1"/>
                </a:solidFill>
                <a:effectLst/>
              </a:rPr>
              <a:t>    </a:t>
            </a:r>
            <a:r>
              <a:rPr lang="en-US" sz="1800" dirty="0">
                <a:solidFill>
                  <a:schemeClr val="bg1"/>
                </a:solidFill>
                <a:effectLst/>
                <a:ea typeface="Calibri"/>
                <a:cs typeface="Calibri"/>
              </a:rPr>
              <a:t>public view returns(bool)</a:t>
            </a:r>
          </a:p>
          <a:p>
            <a:r>
              <a:rPr lang="en-US" sz="1800" b="0" dirty="0">
                <a:solidFill>
                  <a:schemeClr val="tx1"/>
                </a:solidFill>
                <a:effectLst/>
              </a:rPr>
              <a:t>{</a:t>
            </a:r>
          </a:p>
          <a:p>
            <a:r>
              <a:rPr lang="en-US" sz="1800" b="0" dirty="0">
                <a:solidFill>
                  <a:schemeClr val="tx1"/>
                </a:solidFill>
                <a:effectLst/>
              </a:rPr>
              <a:t>    </a:t>
            </a:r>
            <a:r>
              <a:rPr lang="en-US" sz="1800" dirty="0">
                <a:solidFill>
                  <a:schemeClr val="bg1"/>
                </a:solidFill>
                <a:effectLst/>
                <a:ea typeface="Calibri"/>
                <a:cs typeface="Calibri"/>
              </a:rPr>
              <a:t>uint256</a:t>
            </a:r>
            <a:r>
              <a:rPr lang="en-US" sz="1800" b="0" dirty="0">
                <a:solidFill>
                  <a:schemeClr val="tx1"/>
                </a:solidFill>
                <a:effectLst/>
              </a:rPr>
              <a:t> flag = (_</a:t>
            </a:r>
            <a:r>
              <a:rPr lang="en-US" sz="1800" b="0" dirty="0" err="1">
                <a:solidFill>
                  <a:schemeClr val="tx1"/>
                </a:solidFill>
                <a:effectLst/>
              </a:rPr>
              <a:t>packedBools</a:t>
            </a:r>
            <a:r>
              <a:rPr lang="en-US" sz="1800" b="0" dirty="0">
                <a:solidFill>
                  <a:schemeClr val="tx1"/>
                </a:solidFill>
                <a:effectLst/>
              </a:rPr>
              <a:t> &gt;&gt; _</a:t>
            </a:r>
            <a:r>
              <a:rPr lang="en-US" sz="1800" b="0" dirty="0" err="1">
                <a:solidFill>
                  <a:schemeClr val="tx1"/>
                </a:solidFill>
                <a:effectLst/>
              </a:rPr>
              <a:t>boolNumber</a:t>
            </a:r>
            <a:r>
              <a:rPr lang="en-US" sz="1800" b="0" dirty="0">
                <a:solidFill>
                  <a:schemeClr val="tx1"/>
                </a:solidFill>
                <a:effectLst/>
              </a:rPr>
              <a:t>) &amp; </a:t>
            </a:r>
            <a:r>
              <a:rPr lang="en-US" sz="1800" b="0" dirty="0">
                <a:solidFill>
                  <a:schemeClr val="tx1"/>
                </a:solidFill>
                <a:effectLst/>
              </a:rPr>
              <a:t>uint256(1);</a:t>
            </a:r>
          </a:p>
          <a:p>
            <a:r>
              <a:rPr lang="en-US" sz="1800" b="0" dirty="0">
                <a:solidFill>
                  <a:schemeClr val="tx1"/>
                </a:solidFill>
                <a:effectLst/>
              </a:rPr>
              <a:t>    </a:t>
            </a:r>
            <a:r>
              <a:rPr lang="en-US" sz="1800" dirty="0">
                <a:solidFill>
                  <a:schemeClr val="bg1"/>
                </a:solidFill>
                <a:effectLst/>
                <a:ea typeface="Calibri"/>
                <a:cs typeface="Calibri"/>
              </a:rPr>
              <a:t>return</a:t>
            </a:r>
            <a:r>
              <a:rPr lang="en-US" sz="1800" b="0" dirty="0">
                <a:solidFill>
                  <a:schemeClr val="tx1"/>
                </a:solidFill>
                <a:effectLst/>
              </a:rPr>
              <a:t> (flag == 1 ? </a:t>
            </a:r>
            <a:r>
              <a:rPr lang="en-US" sz="1800" dirty="0">
                <a:solidFill>
                  <a:schemeClr val="bg1"/>
                </a:solidFill>
                <a:effectLst/>
                <a:ea typeface="Calibri"/>
                <a:cs typeface="Calibri"/>
              </a:rPr>
              <a:t>true</a:t>
            </a:r>
            <a:r>
              <a:rPr lang="en-US" sz="1800" b="0" dirty="0">
                <a:solidFill>
                  <a:schemeClr val="tx1"/>
                </a:solidFill>
                <a:effectLst/>
              </a:rPr>
              <a:t> : </a:t>
            </a:r>
            <a:r>
              <a:rPr lang="en-US" sz="1800" dirty="0">
                <a:solidFill>
                  <a:schemeClr val="bg1"/>
                </a:solidFill>
                <a:effectLst/>
                <a:ea typeface="Calibri"/>
                <a:cs typeface="Calibri"/>
              </a:rPr>
              <a:t>false</a:t>
            </a:r>
            <a:r>
              <a:rPr lang="en-US" sz="1800" b="0" dirty="0">
                <a:solidFill>
                  <a:schemeClr val="tx1"/>
                </a:solidFill>
                <a:effectLst/>
              </a:rPr>
              <a:t>);</a:t>
            </a:r>
          </a:p>
          <a:p>
            <a:r>
              <a:rPr lang="en-US" sz="1800" b="0" dirty="0">
                <a:solidFill>
                  <a:schemeClr val="tx1"/>
                </a:solidFill>
                <a:effectLst/>
              </a:rPr>
              <a:t>}</a:t>
            </a:r>
            <a:endParaRPr lang="en-US" sz="1800" b="0" dirty="0" smtClean="0">
              <a:solidFill>
                <a:schemeClr val="tx1"/>
              </a:solidFill>
              <a:effectLst/>
            </a:endParaRPr>
          </a:p>
          <a:p>
            <a:endParaRPr lang="en-US" sz="1800" b="0" dirty="0">
              <a:solidFill>
                <a:schemeClr val="tx1"/>
              </a:solidFill>
              <a:effectLst/>
            </a:endParaRPr>
          </a:p>
        </p:txBody>
      </p:sp>
    </p:spTree>
    <p:extLst>
      <p:ext uri="{BB962C8B-B14F-4D97-AF65-F5344CB8AC3E}">
        <p14:creationId xmlns:p14="http://schemas.microsoft.com/office/powerpoint/2010/main" val="13901888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Under the hood of </a:t>
            </a:r>
            <a:r>
              <a:rPr lang="en-US" dirty="0" smtClean="0"/>
              <a:t>Solidity</a:t>
            </a:r>
            <a:r>
              <a:rPr lang="en-US" dirty="0"/>
              <a:t>, </a:t>
            </a:r>
            <a:r>
              <a:rPr lang="en-US" dirty="0" smtClean="0"/>
              <a:t>Booleans </a:t>
            </a:r>
            <a:r>
              <a:rPr lang="en-US" dirty="0"/>
              <a:t>(</a:t>
            </a:r>
            <a:r>
              <a:rPr lang="en-US" b="1" dirty="0">
                <a:solidFill>
                  <a:schemeClr val="bg1"/>
                </a:solidFill>
                <a:ea typeface="Calibri"/>
                <a:cs typeface="Calibri"/>
              </a:rPr>
              <a:t>bool</a:t>
            </a:r>
            <a:r>
              <a:rPr lang="en-US" dirty="0"/>
              <a:t>) are </a:t>
            </a:r>
            <a:r>
              <a:rPr lang="en-US" b="1" dirty="0" smtClean="0">
                <a:solidFill>
                  <a:schemeClr val="bg1"/>
                </a:solidFill>
                <a:ea typeface="Calibri"/>
                <a:cs typeface="Calibri"/>
              </a:rPr>
              <a:t>uint8</a:t>
            </a:r>
            <a:endParaRPr lang="en-US" b="1" dirty="0">
              <a:solidFill>
                <a:schemeClr val="bg1"/>
              </a:solidFill>
              <a:ea typeface="Calibri"/>
              <a:cs typeface="Calibri"/>
            </a:endParaRPr>
          </a:p>
          <a:p>
            <a:r>
              <a:rPr lang="en-US" dirty="0"/>
              <a:t>You can pack 256 </a:t>
            </a:r>
            <a:r>
              <a:rPr lang="en-US" dirty="0" err="1"/>
              <a:t>booleans</a:t>
            </a:r>
            <a:r>
              <a:rPr lang="en-US" dirty="0"/>
              <a:t> in a single word</a:t>
            </a:r>
            <a:endParaRPr lang="en-US" b="1" dirty="0">
              <a:solidFill>
                <a:schemeClr val="bg1"/>
              </a:solidFill>
              <a:ea typeface="Calibri"/>
              <a:cs typeface="Calibri"/>
            </a:endParaRPr>
          </a:p>
        </p:txBody>
      </p:sp>
      <p:sp>
        <p:nvSpPr>
          <p:cNvPr id="3" name="Title 2"/>
          <p:cNvSpPr>
            <a:spLocks noGrp="1"/>
          </p:cNvSpPr>
          <p:nvPr>
            <p:ph type="title"/>
          </p:nvPr>
        </p:nvSpPr>
        <p:spPr/>
        <p:txBody>
          <a:bodyPr>
            <a:normAutofit fontScale="90000"/>
          </a:bodyPr>
          <a:lstStyle/>
          <a:p>
            <a:r>
              <a:rPr lang="en-US" dirty="0"/>
              <a:t>Booleans use 8 bits while you only need 1 bit</a:t>
            </a:r>
          </a:p>
        </p:txBody>
      </p:sp>
      <p:sp>
        <p:nvSpPr>
          <p:cNvPr id="4" name="Slide Number Placeholder 3"/>
          <p:cNvSpPr>
            <a:spLocks noGrp="1"/>
          </p:cNvSpPr>
          <p:nvPr>
            <p:ph type="sldNum" sz="quarter" idx="13"/>
          </p:nvPr>
        </p:nvSpPr>
        <p:spPr/>
        <p:txBody>
          <a:bodyPr/>
          <a:lstStyle/>
          <a:p>
            <a:fld id="{C014DD1E-5D91-48A3-AD6D-45FBA980D106}" type="slidenum">
              <a:rPr lang="en-US" smtClean="0"/>
              <a:pPr/>
              <a:t>21</a:t>
            </a:fld>
            <a:endParaRPr lang="en-US" dirty="0"/>
          </a:p>
        </p:txBody>
      </p:sp>
      <p:sp>
        <p:nvSpPr>
          <p:cNvPr id="6" name="Text Placeholder 5"/>
          <p:cNvSpPr txBox="1">
            <a:spLocks/>
          </p:cNvSpPr>
          <p:nvPr/>
        </p:nvSpPr>
        <p:spPr>
          <a:xfrm>
            <a:off x="392183" y="2142649"/>
            <a:ext cx="8086799" cy="281478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marL="342686" indent="0" algn="l" defTabSz="913829" rtl="0" eaLnBrk="1" latinLnBrk="1" hangingPunct="1">
              <a:lnSpc>
                <a:spcPct val="100000"/>
              </a:lnSpc>
              <a:spcBef>
                <a:spcPts val="0"/>
              </a:spcBef>
              <a:spcAft>
                <a:spcPts val="0"/>
              </a:spcAft>
              <a:buClr>
                <a:srgbClr val="F2B254"/>
              </a:buClr>
              <a:buSzPct val="100000"/>
              <a:buFont typeface="Wingdings" panose="05000000000000000000" pitchFamily="2" charset="2"/>
              <a:buNone/>
              <a:defRPr lang="en-US" sz="2548" b="1" kern="1200" noProof="1" smtClean="0">
                <a:solidFill>
                  <a:srgbClr val="FBEEDC"/>
                </a:solidFill>
                <a:effectLst>
                  <a:outerShdw blurRad="38100" dist="38100" dir="2700000" algn="tl">
                    <a:srgbClr val="000000">
                      <a:alpha val="43137"/>
                    </a:srgbClr>
                  </a:outerShdw>
                </a:effectLst>
                <a:latin typeface="Consolas" pitchFamily="49" charset="0"/>
                <a:ea typeface="+mn-ea"/>
                <a:cs typeface="Consolas" pitchFamily="49" charset="0"/>
              </a:defRPr>
            </a:lvl1pPr>
            <a:lvl2pPr marL="742486" indent="-231606" algn="l" defTabSz="913829" rtl="0" eaLnBrk="1" latinLnBrk="1"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913829" rtl="0" eaLnBrk="1" latinLnBrk="1"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913829" rtl="0" eaLnBrk="1" latinLnBrk="1"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913829" rtl="0" eaLnBrk="1" latinLnBrk="1"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913829" rtl="0" eaLnBrk="1" latinLnBrk="1"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913829" rtl="0" eaLnBrk="1" latinLnBrk="1"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913829" rtl="0" eaLnBrk="1" latinLnBrk="1"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913829" rtl="0" eaLnBrk="1" latinLnBrk="1"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800" b="0" dirty="0">
                <a:solidFill>
                  <a:schemeClr val="tx1"/>
                </a:solidFill>
                <a:effectLst/>
              </a:rPr>
              <a:t>function </a:t>
            </a:r>
            <a:r>
              <a:rPr lang="en-US" sz="1800" b="0" dirty="0" err="1">
                <a:solidFill>
                  <a:schemeClr val="tx1"/>
                </a:solidFill>
                <a:effectLst/>
              </a:rPr>
              <a:t>setBoolean</a:t>
            </a:r>
            <a:r>
              <a:rPr lang="en-US" sz="1800" b="0" dirty="0">
                <a:solidFill>
                  <a:schemeClr val="tx1"/>
                </a:solidFill>
                <a:effectLst/>
              </a:rPr>
              <a:t>(</a:t>
            </a:r>
          </a:p>
          <a:p>
            <a:r>
              <a:rPr lang="en-US" sz="1800" b="0" dirty="0">
                <a:solidFill>
                  <a:schemeClr val="tx1"/>
                </a:solidFill>
                <a:effectLst/>
              </a:rPr>
              <a:t>    </a:t>
            </a:r>
            <a:r>
              <a:rPr lang="en-US" sz="1800" dirty="0">
                <a:solidFill>
                  <a:schemeClr val="bg1"/>
                </a:solidFill>
                <a:effectLst/>
                <a:ea typeface="Calibri"/>
                <a:cs typeface="Calibri"/>
              </a:rPr>
              <a:t>uint256</a:t>
            </a:r>
            <a:r>
              <a:rPr lang="en-US" sz="1800" b="0" dirty="0">
                <a:solidFill>
                  <a:schemeClr val="tx1"/>
                </a:solidFill>
                <a:effectLst/>
              </a:rPr>
              <a:t> _</a:t>
            </a:r>
            <a:r>
              <a:rPr lang="en-US" sz="1800" b="0" dirty="0" err="1">
                <a:solidFill>
                  <a:schemeClr val="tx1"/>
                </a:solidFill>
                <a:effectLst/>
              </a:rPr>
              <a:t>packedBools</a:t>
            </a:r>
            <a:r>
              <a:rPr lang="en-US" sz="1800" b="0" dirty="0">
                <a:solidFill>
                  <a:schemeClr val="tx1"/>
                </a:solidFill>
                <a:effectLst/>
              </a:rPr>
              <a:t>,</a:t>
            </a:r>
          </a:p>
          <a:p>
            <a:r>
              <a:rPr lang="en-US" sz="1800" b="0" dirty="0">
                <a:solidFill>
                  <a:schemeClr val="tx1"/>
                </a:solidFill>
                <a:effectLst/>
              </a:rPr>
              <a:t>    </a:t>
            </a:r>
            <a:r>
              <a:rPr lang="en-US" sz="1800" dirty="0">
                <a:solidFill>
                  <a:schemeClr val="bg1"/>
                </a:solidFill>
                <a:effectLst/>
                <a:ea typeface="Calibri"/>
                <a:cs typeface="Calibri"/>
              </a:rPr>
              <a:t>uint256</a:t>
            </a:r>
            <a:r>
              <a:rPr lang="en-US" sz="1800" b="0" dirty="0">
                <a:solidFill>
                  <a:schemeClr val="tx1"/>
                </a:solidFill>
                <a:effectLst/>
              </a:rPr>
              <a:t> _</a:t>
            </a:r>
            <a:r>
              <a:rPr lang="en-US" sz="1800" b="0" dirty="0" err="1">
                <a:solidFill>
                  <a:schemeClr val="tx1"/>
                </a:solidFill>
                <a:effectLst/>
              </a:rPr>
              <a:t>boolNumber</a:t>
            </a:r>
            <a:r>
              <a:rPr lang="en-US" sz="1800" b="0" dirty="0">
                <a:solidFill>
                  <a:schemeClr val="tx1"/>
                </a:solidFill>
                <a:effectLst/>
              </a:rPr>
              <a:t>,</a:t>
            </a:r>
          </a:p>
          <a:p>
            <a:r>
              <a:rPr lang="en-US" sz="1800" b="0" dirty="0">
                <a:solidFill>
                  <a:schemeClr val="tx1"/>
                </a:solidFill>
                <a:effectLst/>
              </a:rPr>
              <a:t>    </a:t>
            </a:r>
            <a:r>
              <a:rPr lang="en-US" sz="1800" dirty="0">
                <a:solidFill>
                  <a:schemeClr val="bg1"/>
                </a:solidFill>
                <a:effectLst/>
                <a:ea typeface="Calibri"/>
                <a:cs typeface="Calibri"/>
              </a:rPr>
              <a:t>bool</a:t>
            </a:r>
            <a:r>
              <a:rPr lang="en-US" sz="1800" b="0" dirty="0">
                <a:solidFill>
                  <a:schemeClr val="tx1"/>
                </a:solidFill>
                <a:effectLst/>
              </a:rPr>
              <a:t> _value</a:t>
            </a:r>
          </a:p>
          <a:p>
            <a:r>
              <a:rPr lang="en-US" sz="1800" b="0" dirty="0">
                <a:solidFill>
                  <a:schemeClr val="tx1"/>
                </a:solidFill>
                <a:effectLst/>
              </a:rPr>
              <a:t>) </a:t>
            </a:r>
            <a:r>
              <a:rPr lang="en-US" sz="1800" dirty="0">
                <a:solidFill>
                  <a:schemeClr val="bg1"/>
                </a:solidFill>
                <a:effectLst/>
                <a:ea typeface="Calibri"/>
                <a:cs typeface="Calibri"/>
              </a:rPr>
              <a:t>public view returns</a:t>
            </a:r>
            <a:r>
              <a:rPr lang="en-US" sz="1800" b="0" dirty="0">
                <a:solidFill>
                  <a:schemeClr val="tx1"/>
                </a:solidFill>
                <a:effectLst/>
              </a:rPr>
              <a:t>(uint256) {</a:t>
            </a:r>
          </a:p>
          <a:p>
            <a:r>
              <a:rPr lang="en-US" sz="1800" b="0" dirty="0">
                <a:solidFill>
                  <a:schemeClr val="tx1"/>
                </a:solidFill>
                <a:effectLst/>
              </a:rPr>
              <a:t>    if (_value)</a:t>
            </a:r>
          </a:p>
          <a:p>
            <a:r>
              <a:rPr lang="en-US" sz="1800" b="0" dirty="0">
                <a:solidFill>
                  <a:schemeClr val="tx1"/>
                </a:solidFill>
                <a:effectLst/>
              </a:rPr>
              <a:t>        </a:t>
            </a:r>
            <a:r>
              <a:rPr lang="en-US" sz="1800" dirty="0">
                <a:solidFill>
                  <a:schemeClr val="bg1"/>
                </a:solidFill>
                <a:effectLst/>
                <a:ea typeface="Calibri"/>
                <a:cs typeface="Calibri"/>
              </a:rPr>
              <a:t>return</a:t>
            </a:r>
            <a:r>
              <a:rPr lang="en-US" sz="1800" b="0" dirty="0">
                <a:solidFill>
                  <a:schemeClr val="tx1"/>
                </a:solidFill>
                <a:effectLst/>
              </a:rPr>
              <a:t> _</a:t>
            </a:r>
            <a:r>
              <a:rPr lang="en-US" sz="1800" b="0" dirty="0" err="1">
                <a:solidFill>
                  <a:schemeClr val="tx1"/>
                </a:solidFill>
                <a:effectLst/>
              </a:rPr>
              <a:t>packedBools</a:t>
            </a:r>
            <a:r>
              <a:rPr lang="en-US" sz="1800" b="0" dirty="0">
                <a:solidFill>
                  <a:schemeClr val="tx1"/>
                </a:solidFill>
                <a:effectLst/>
              </a:rPr>
              <a:t> | uint256(1) &lt;&lt; _</a:t>
            </a:r>
            <a:r>
              <a:rPr lang="en-US" sz="1800" b="0" dirty="0" err="1">
                <a:solidFill>
                  <a:schemeClr val="tx1"/>
                </a:solidFill>
                <a:effectLst/>
              </a:rPr>
              <a:t>boolNumber</a:t>
            </a:r>
            <a:r>
              <a:rPr lang="en-US" sz="1800" b="0" dirty="0">
                <a:solidFill>
                  <a:schemeClr val="tx1"/>
                </a:solidFill>
                <a:effectLst/>
              </a:rPr>
              <a:t>;</a:t>
            </a:r>
          </a:p>
          <a:p>
            <a:r>
              <a:rPr lang="en-US" sz="1800" b="0" dirty="0">
                <a:solidFill>
                  <a:schemeClr val="tx1"/>
                </a:solidFill>
                <a:effectLst/>
              </a:rPr>
              <a:t>    else</a:t>
            </a:r>
          </a:p>
          <a:p>
            <a:r>
              <a:rPr lang="en-US" sz="1800" b="0" dirty="0">
                <a:solidFill>
                  <a:schemeClr val="tx1"/>
                </a:solidFill>
                <a:effectLst/>
              </a:rPr>
              <a:t>        </a:t>
            </a:r>
            <a:r>
              <a:rPr lang="en-US" sz="1800" dirty="0">
                <a:solidFill>
                  <a:schemeClr val="bg1"/>
                </a:solidFill>
                <a:effectLst/>
                <a:ea typeface="Calibri"/>
                <a:cs typeface="Calibri"/>
              </a:rPr>
              <a:t>return</a:t>
            </a:r>
            <a:r>
              <a:rPr lang="en-US" sz="1800" b="0" dirty="0">
                <a:solidFill>
                  <a:schemeClr val="tx1"/>
                </a:solidFill>
                <a:effectLst/>
              </a:rPr>
              <a:t> _</a:t>
            </a:r>
            <a:r>
              <a:rPr lang="en-US" sz="1800" b="0" dirty="0" err="1">
                <a:solidFill>
                  <a:schemeClr val="tx1"/>
                </a:solidFill>
                <a:effectLst/>
              </a:rPr>
              <a:t>packedBools</a:t>
            </a:r>
            <a:r>
              <a:rPr lang="en-US" sz="1800" b="0" dirty="0">
                <a:solidFill>
                  <a:schemeClr val="tx1"/>
                </a:solidFill>
                <a:effectLst/>
              </a:rPr>
              <a:t> &amp; ~(uint256(1) &lt;&lt; _</a:t>
            </a:r>
            <a:r>
              <a:rPr lang="en-US" sz="1800" b="0" dirty="0" err="1">
                <a:solidFill>
                  <a:schemeClr val="tx1"/>
                </a:solidFill>
                <a:effectLst/>
              </a:rPr>
              <a:t>boolNumber</a:t>
            </a:r>
            <a:r>
              <a:rPr lang="en-US" sz="1800" b="0" dirty="0">
                <a:solidFill>
                  <a:schemeClr val="tx1"/>
                </a:solidFill>
                <a:effectLst/>
              </a:rPr>
              <a:t>);</a:t>
            </a:r>
          </a:p>
          <a:p>
            <a:r>
              <a:rPr lang="en-US" sz="1800" b="0" dirty="0">
                <a:solidFill>
                  <a:schemeClr val="tx1"/>
                </a:solidFill>
                <a:effectLst/>
              </a:rPr>
              <a:t>}</a:t>
            </a:r>
            <a:endParaRPr lang="en-US" sz="1800" b="0" dirty="0">
              <a:solidFill>
                <a:schemeClr val="tx1"/>
              </a:solidFill>
              <a:effectLst/>
            </a:endParaRPr>
          </a:p>
        </p:txBody>
      </p:sp>
    </p:spTree>
    <p:extLst>
      <p:ext uri="{BB962C8B-B14F-4D97-AF65-F5344CB8AC3E}">
        <p14:creationId xmlns:p14="http://schemas.microsoft.com/office/powerpoint/2010/main" val="1345357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This is because of how EVM works, An array is not stored sequentially in memory but as a mapping. You can pack Arrays but not Mappings though. So, </a:t>
            </a:r>
            <a:r>
              <a:rPr lang="en-US" b="1" dirty="0">
                <a:solidFill>
                  <a:schemeClr val="bg1"/>
                </a:solidFill>
                <a:ea typeface="Calibri"/>
                <a:cs typeface="Calibri"/>
              </a:rPr>
              <a:t>it’s cheaper to use arrays </a:t>
            </a:r>
            <a:r>
              <a:rPr lang="en-US" dirty="0"/>
              <a:t>if you are using smaller elements like </a:t>
            </a:r>
            <a:r>
              <a:rPr lang="en-US" b="1" dirty="0">
                <a:solidFill>
                  <a:schemeClr val="bg1"/>
                </a:solidFill>
                <a:ea typeface="Calibri"/>
                <a:cs typeface="Calibri"/>
              </a:rPr>
              <a:t>uint8</a:t>
            </a:r>
            <a:r>
              <a:rPr lang="en-US" dirty="0"/>
              <a:t> which can be packed together.</a:t>
            </a:r>
          </a:p>
        </p:txBody>
      </p:sp>
      <p:sp>
        <p:nvSpPr>
          <p:cNvPr id="3" name="Title 2"/>
          <p:cNvSpPr>
            <a:spLocks noGrp="1"/>
          </p:cNvSpPr>
          <p:nvPr>
            <p:ph type="title"/>
          </p:nvPr>
        </p:nvSpPr>
        <p:spPr/>
        <p:txBody>
          <a:bodyPr/>
          <a:lstStyle/>
          <a:p>
            <a:r>
              <a:rPr lang="en-US" dirty="0" smtClean="0"/>
              <a:t>Mappings are cheaper than Arrays!</a:t>
            </a:r>
            <a:endParaRPr lang="en-US"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22</a:t>
            </a:fld>
            <a:endParaRPr lang="en-US" dirty="0"/>
          </a:p>
        </p:txBody>
      </p:sp>
    </p:spTree>
    <p:extLst>
      <p:ext uri="{BB962C8B-B14F-4D97-AF65-F5344CB8AC3E}">
        <p14:creationId xmlns:p14="http://schemas.microsoft.com/office/powerpoint/2010/main" val="7943500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63500" lvl="0" indent="0">
              <a:spcBef>
                <a:spcPts val="500"/>
              </a:spcBef>
              <a:spcAft>
                <a:spcPts val="0"/>
              </a:spcAft>
              <a:buSzPts val="2600"/>
              <a:buNone/>
            </a:pPr>
            <a:r>
              <a:rPr lang="en-US" dirty="0"/>
              <a:t>If you can fit your data in 32 bytes, then you should use </a:t>
            </a:r>
            <a:r>
              <a:rPr lang="en-US" b="1" dirty="0">
                <a:solidFill>
                  <a:schemeClr val="bg1"/>
                </a:solidFill>
              </a:rPr>
              <a:t>bytes32</a:t>
            </a:r>
            <a:r>
              <a:rPr lang="en-US" dirty="0"/>
              <a:t> </a:t>
            </a:r>
            <a:r>
              <a:rPr lang="en-US" dirty="0" smtClean="0"/>
              <a:t/>
            </a:r>
            <a:br>
              <a:rPr lang="en-US" dirty="0" smtClean="0"/>
            </a:br>
            <a:r>
              <a:rPr lang="en-US" dirty="0" smtClean="0"/>
              <a:t>datatype </a:t>
            </a:r>
            <a:r>
              <a:rPr lang="en-US" dirty="0"/>
              <a:t>rather than bytes or strings as it is much cheaper in </a:t>
            </a:r>
            <a:r>
              <a:rPr lang="en-US" dirty="0" smtClean="0"/>
              <a:t/>
            </a:r>
            <a:br>
              <a:rPr lang="en-US" dirty="0" smtClean="0"/>
            </a:br>
            <a:r>
              <a:rPr lang="en-US" dirty="0" smtClean="0"/>
              <a:t>Solidity</a:t>
            </a:r>
            <a:r>
              <a:rPr lang="en-US" dirty="0"/>
              <a:t>. </a:t>
            </a:r>
            <a:endParaRPr lang="en-US" dirty="0" smtClean="0"/>
          </a:p>
          <a:p>
            <a:pPr marL="63500" lvl="0" indent="0">
              <a:spcBef>
                <a:spcPts val="500"/>
              </a:spcBef>
              <a:spcAft>
                <a:spcPts val="0"/>
              </a:spcAft>
              <a:buSzPts val="2600"/>
              <a:buNone/>
            </a:pPr>
            <a:endParaRPr lang="en-US" dirty="0" smtClean="0"/>
          </a:p>
          <a:p>
            <a:pPr marL="63500" lvl="0" indent="0">
              <a:spcBef>
                <a:spcPts val="500"/>
              </a:spcBef>
              <a:spcAft>
                <a:spcPts val="0"/>
              </a:spcAft>
              <a:buSzPts val="2600"/>
              <a:buNone/>
            </a:pPr>
            <a:r>
              <a:rPr lang="en-US" dirty="0" smtClean="0"/>
              <a:t>Any </a:t>
            </a:r>
            <a:r>
              <a:rPr lang="en-US" dirty="0"/>
              <a:t>fixed size variable in solidity is cheaper than variable size</a:t>
            </a:r>
            <a:r>
              <a:rPr lang="en-US" dirty="0" smtClean="0"/>
              <a:t>.</a:t>
            </a:r>
          </a:p>
          <a:p>
            <a:pPr marL="520700" lvl="0" indent="-457200">
              <a:spcBef>
                <a:spcPts val="500"/>
              </a:spcBef>
              <a:spcAft>
                <a:spcPts val="0"/>
              </a:spcAft>
              <a:buSzPts val="2600"/>
            </a:pPr>
            <a:endParaRPr lang="en-GB" dirty="0" smtClean="0"/>
          </a:p>
          <a:p>
            <a:pPr marL="520700" lvl="0" indent="-457200" rtl="0">
              <a:spcBef>
                <a:spcPts val="500"/>
              </a:spcBef>
              <a:spcAft>
                <a:spcPts val="0"/>
              </a:spcAft>
              <a:buSzPts val="2600"/>
            </a:pPr>
            <a:r>
              <a:rPr lang="en-GB" dirty="0" smtClean="0"/>
              <a:t>Always </a:t>
            </a:r>
            <a:r>
              <a:rPr lang="en-GB" b="1" dirty="0">
                <a:solidFill>
                  <a:schemeClr val="bg1"/>
                </a:solidFill>
              </a:rPr>
              <a:t>prefer fixed size </a:t>
            </a:r>
            <a:r>
              <a:rPr lang="en-GB" dirty="0"/>
              <a:t>over dynamic arrays</a:t>
            </a:r>
            <a:endParaRPr dirty="0"/>
          </a:p>
          <a:p>
            <a:pPr marL="520700" lvl="0" indent="-457200" rtl="0">
              <a:spcBef>
                <a:spcPts val="0"/>
              </a:spcBef>
              <a:spcAft>
                <a:spcPts val="0"/>
              </a:spcAft>
              <a:buSzPts val="2600"/>
            </a:pPr>
            <a:r>
              <a:rPr lang="en-GB" dirty="0"/>
              <a:t>Use </a:t>
            </a:r>
            <a:r>
              <a:rPr lang="en-GB" b="1" noProof="1">
                <a:solidFill>
                  <a:schemeClr val="bg1"/>
                </a:solidFill>
              </a:rPr>
              <a:t>bytesX</a:t>
            </a:r>
            <a:r>
              <a:rPr lang="en-GB" dirty="0"/>
              <a:t> (x &gt;= 1 &amp;&amp; x &lt;= 32) </a:t>
            </a:r>
            <a:r>
              <a:rPr lang="en-GB" b="1" dirty="0">
                <a:solidFill>
                  <a:schemeClr val="bg1"/>
                </a:solidFill>
              </a:rPr>
              <a:t>for short string </a:t>
            </a:r>
            <a:r>
              <a:rPr lang="en-GB" dirty="0"/>
              <a:t>data</a:t>
            </a:r>
            <a:endParaRPr dirty="0"/>
          </a:p>
          <a:p>
            <a:pPr marL="914400" lvl="1" indent="-349250" rtl="0">
              <a:spcBef>
                <a:spcPts val="0"/>
              </a:spcBef>
              <a:spcAft>
                <a:spcPts val="0"/>
              </a:spcAft>
              <a:buSzPts val="1900"/>
            </a:pPr>
            <a:r>
              <a:rPr lang="en-GB" dirty="0"/>
              <a:t>Or when you don’t need to modify the different bytes</a:t>
            </a:r>
            <a:endParaRPr dirty="0"/>
          </a:p>
        </p:txBody>
      </p:sp>
      <p:sp>
        <p:nvSpPr>
          <p:cNvPr id="214" name="Shape 214"/>
          <p:cNvSpPr txBox="1">
            <a:spLocks noGrp="1"/>
          </p:cNvSpPr>
          <p:nvPr>
            <p:ph type="title"/>
          </p:nvPr>
        </p:nvSpPr>
        <p:spPr>
          <a:prstGeom prst="rect">
            <a:avLst/>
          </a:prstGeom>
        </p:spPr>
        <p:txBody>
          <a:bodyPr spcFirstLastPara="1" wrap="square" lIns="68575" tIns="68575" rIns="68575" bIns="68575" anchor="ctr" anchorCtr="0">
            <a:noAutofit/>
          </a:bodyPr>
          <a:lstStyle/>
          <a:p>
            <a:r>
              <a:rPr lang="en-US" dirty="0"/>
              <a:t>Use bytes32 rather than string/bytes.</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Executions of </a:t>
            </a:r>
            <a:r>
              <a:rPr lang="en-GB" b="1" dirty="0">
                <a:solidFill>
                  <a:schemeClr val="bg1"/>
                </a:solidFill>
              </a:rPr>
              <a:t>external contracts are costly</a:t>
            </a:r>
            <a:endParaRPr b="1" dirty="0">
              <a:solidFill>
                <a:schemeClr val="bg1"/>
              </a:solidFill>
            </a:endParaRPr>
          </a:p>
          <a:p>
            <a:pPr marL="520700" lvl="0" indent="-457200" rtl="0">
              <a:spcBef>
                <a:spcPts val="0"/>
              </a:spcBef>
              <a:spcAft>
                <a:spcPts val="0"/>
              </a:spcAft>
              <a:buClr>
                <a:schemeClr val="tx1"/>
              </a:buClr>
              <a:buSzPts val="2600"/>
            </a:pPr>
            <a:r>
              <a:rPr lang="en-GB" dirty="0"/>
              <a:t>Avoid calling contract functions externally</a:t>
            </a:r>
            <a:endParaRPr dirty="0"/>
          </a:p>
          <a:p>
            <a:pPr marL="914400" lvl="1" indent="-349250" rtl="0">
              <a:spcBef>
                <a:spcPts val="0"/>
              </a:spcBef>
              <a:spcAft>
                <a:spcPts val="0"/>
              </a:spcAft>
              <a:buClr>
                <a:schemeClr val="tx1"/>
              </a:buClr>
              <a:buSzPts val="1900"/>
            </a:pPr>
            <a:r>
              <a:rPr lang="en-GB" b="1" dirty="0" err="1">
                <a:solidFill>
                  <a:schemeClr val="bg1"/>
                </a:solidFill>
              </a:rPr>
              <a:t>this.function</a:t>
            </a:r>
            <a:r>
              <a:rPr lang="en-GB" b="1" dirty="0">
                <a:solidFill>
                  <a:schemeClr val="bg1"/>
                </a:solidFill>
              </a:rPr>
              <a:t>() </a:t>
            </a:r>
            <a:r>
              <a:rPr lang="en-GB" dirty="0"/>
              <a:t>is an </a:t>
            </a:r>
            <a:r>
              <a:rPr lang="en-GB" b="1" dirty="0">
                <a:solidFill>
                  <a:schemeClr val="bg1"/>
                </a:solidFill>
              </a:rPr>
              <a:t>external</a:t>
            </a:r>
            <a:r>
              <a:rPr lang="en-GB" dirty="0"/>
              <a:t> call, </a:t>
            </a:r>
            <a:r>
              <a:rPr lang="en-GB" b="1" dirty="0">
                <a:solidFill>
                  <a:schemeClr val="bg1"/>
                </a:solidFill>
              </a:rPr>
              <a:t>function() </a:t>
            </a:r>
            <a:r>
              <a:rPr lang="en-GB" dirty="0"/>
              <a:t>is an </a:t>
            </a:r>
            <a:r>
              <a:rPr lang="en-GB" b="1" dirty="0">
                <a:solidFill>
                  <a:schemeClr val="bg1"/>
                </a:solidFill>
              </a:rPr>
              <a:t>internal</a:t>
            </a:r>
            <a:endParaRPr b="1" dirty="0">
              <a:solidFill>
                <a:schemeClr val="bg1"/>
              </a:solidFill>
            </a:endParaRPr>
          </a:p>
          <a:p>
            <a:pPr marL="520700" lvl="0" indent="-457200" rtl="0">
              <a:spcBef>
                <a:spcPts val="0"/>
              </a:spcBef>
              <a:spcAft>
                <a:spcPts val="0"/>
              </a:spcAft>
              <a:buClr>
                <a:schemeClr val="tx1"/>
              </a:buClr>
              <a:buSzPts val="2600"/>
            </a:pPr>
            <a:r>
              <a:rPr lang="en-GB" dirty="0"/>
              <a:t>Do </a:t>
            </a:r>
            <a:r>
              <a:rPr lang="en-GB" b="1" dirty="0">
                <a:solidFill>
                  <a:schemeClr val="bg1"/>
                </a:solidFill>
              </a:rPr>
              <a:t>as few as possible value transfers</a:t>
            </a:r>
            <a:r>
              <a:rPr lang="en-GB" dirty="0"/>
              <a:t> at a time</a:t>
            </a:r>
            <a:endParaRPr dirty="0"/>
          </a:p>
          <a:p>
            <a:pPr marL="520700" lvl="0" indent="-457200">
              <a:spcBef>
                <a:spcPts val="0"/>
              </a:spcBef>
              <a:spcAft>
                <a:spcPts val="0"/>
              </a:spcAft>
              <a:buClr>
                <a:schemeClr val="tx1"/>
              </a:buClr>
              <a:buSzPts val="2600"/>
            </a:pPr>
            <a:r>
              <a:rPr lang="en-GB" b="1" dirty="0">
                <a:solidFill>
                  <a:schemeClr val="bg1"/>
                </a:solidFill>
              </a:rPr>
              <a:t>Contract creation </a:t>
            </a:r>
            <a:r>
              <a:rPr lang="en-GB" dirty="0"/>
              <a:t>is also </a:t>
            </a:r>
            <a:r>
              <a:rPr lang="en-GB" b="1" dirty="0">
                <a:solidFill>
                  <a:schemeClr val="bg1"/>
                </a:solidFill>
              </a:rPr>
              <a:t>expensive</a:t>
            </a:r>
            <a:r>
              <a:rPr lang="en-GB" dirty="0"/>
              <a:t> and shouldn’t be used </a:t>
            </a:r>
            <a:br>
              <a:rPr lang="en-GB" dirty="0"/>
            </a:br>
            <a:r>
              <a:rPr lang="en-GB" dirty="0"/>
              <a:t>excessively</a:t>
            </a:r>
            <a:endParaRPr dirty="0"/>
          </a:p>
        </p:txBody>
      </p:sp>
      <p:sp>
        <p:nvSpPr>
          <p:cNvPr id="220" name="Shape 220"/>
          <p:cNvSpPr txBox="1">
            <a:spLocks noGrp="1"/>
          </p:cNvSpPr>
          <p:nvPr>
            <p:ph type="title"/>
          </p:nvPr>
        </p:nvSpPr>
        <p:spPr>
          <a:prstGeom prst="rect">
            <a:avLst/>
          </a:prstGeom>
        </p:spPr>
        <p:txBody>
          <a:bodyPr spcFirstLastPara="1" wrap="square" lIns="68575" tIns="68575" rIns="68575" bIns="68575" anchor="ctr" anchorCtr="0">
            <a:noAutofit/>
          </a:bodyPr>
          <a:lstStyle/>
          <a:p>
            <a:pPr lvl="0">
              <a:spcBef>
                <a:spcPts val="0"/>
              </a:spcBef>
            </a:pPr>
            <a:r>
              <a:rPr lang="en-GB" dirty="0"/>
              <a:t>Make fewer external calls.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dirty="0"/>
              <a:t>In </a:t>
            </a:r>
            <a:r>
              <a:rPr lang="en-US" dirty="0" err="1"/>
              <a:t>Ethereum</a:t>
            </a:r>
            <a:r>
              <a:rPr lang="en-US" dirty="0"/>
              <a:t>, you get a gas refund for freeing up storage space. If you don’t need a variable anymore, you should delete it using the delete keyword provided by solidity or by setting it to its default </a:t>
            </a:r>
            <a:r>
              <a:rPr lang="en-US" dirty="0" smtClean="0"/>
              <a:t/>
            </a:r>
            <a:br>
              <a:rPr lang="en-US" dirty="0" smtClean="0"/>
            </a:br>
            <a:r>
              <a:rPr lang="en-US" dirty="0" smtClean="0"/>
              <a:t>value</a:t>
            </a:r>
            <a:r>
              <a:rPr lang="en-US" dirty="0"/>
              <a:t>. This will also help in keeping the </a:t>
            </a:r>
            <a:r>
              <a:rPr lang="en-US" dirty="0" err="1"/>
              <a:t>blockchain</a:t>
            </a:r>
            <a:r>
              <a:rPr lang="en-US" dirty="0"/>
              <a:t> size smaller. </a:t>
            </a: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a:t> Delete variables that you don’t need.</a:t>
            </a:r>
          </a:p>
        </p:txBody>
      </p:sp>
      <p:sp>
        <p:nvSpPr>
          <p:cNvPr id="4" name="Slide Number Placeholder 3"/>
          <p:cNvSpPr>
            <a:spLocks noGrp="1"/>
          </p:cNvSpPr>
          <p:nvPr>
            <p:ph type="sldNum" sz="quarter" idx="13"/>
          </p:nvPr>
        </p:nvSpPr>
        <p:spPr/>
        <p:txBody>
          <a:bodyPr/>
          <a:lstStyle/>
          <a:p>
            <a:fld id="{C014DD1E-5D91-48A3-AD6D-45FBA980D106}" type="slidenum">
              <a:rPr lang="en-US" smtClean="0"/>
              <a:pPr/>
              <a:t>25</a:t>
            </a:fld>
            <a:endParaRPr lang="en-US" dirty="0"/>
          </a:p>
        </p:txBody>
      </p:sp>
    </p:spTree>
    <p:extLst>
      <p:ext uri="{BB962C8B-B14F-4D97-AF65-F5344CB8AC3E}">
        <p14:creationId xmlns:p14="http://schemas.microsoft.com/office/powerpoint/2010/main" val="29976279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When using logical disjunction (||), logical conjunction (&amp;&amp;), make sure to order your functions correctly for optimal gas </a:t>
            </a:r>
            <a:r>
              <a:rPr lang="en-US" dirty="0" smtClean="0"/>
              <a:t>usage</a:t>
            </a:r>
          </a:p>
          <a:p>
            <a:endParaRPr lang="en-US" dirty="0"/>
          </a:p>
          <a:p>
            <a:r>
              <a:rPr lang="en-US" dirty="0" smtClean="0"/>
              <a:t>In</a:t>
            </a:r>
            <a:r>
              <a:rPr lang="en-US" dirty="0"/>
              <a:t> logical disjunction (OR), if the first function resolves to true, the </a:t>
            </a:r>
            <a:r>
              <a:rPr lang="en-US" dirty="0" smtClean="0"/>
              <a:t>second </a:t>
            </a:r>
            <a:r>
              <a:rPr lang="en-US" dirty="0"/>
              <a:t>one won’t be executed and hence save you gas. </a:t>
            </a:r>
            <a:endParaRPr lang="en-US" dirty="0" smtClean="0"/>
          </a:p>
          <a:p>
            <a:endParaRPr lang="en-US" dirty="0"/>
          </a:p>
          <a:p>
            <a:r>
              <a:rPr lang="en-US" dirty="0"/>
              <a:t>In logical disjunction (AND), if the first function evaluates to false, the next function won’t be evaluated.</a:t>
            </a:r>
          </a:p>
        </p:txBody>
      </p:sp>
      <p:sp>
        <p:nvSpPr>
          <p:cNvPr id="3" name="Title 2"/>
          <p:cNvSpPr>
            <a:spLocks noGrp="1"/>
          </p:cNvSpPr>
          <p:nvPr>
            <p:ph type="title"/>
          </p:nvPr>
        </p:nvSpPr>
        <p:spPr/>
        <p:txBody>
          <a:bodyPr>
            <a:normAutofit fontScale="90000"/>
          </a:bodyPr>
          <a:lstStyle/>
          <a:p>
            <a:r>
              <a:rPr lang="en-US" dirty="0"/>
              <a:t>Use Short Circuiting rules to your advantage.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1868278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600"/>
              </a:spcBef>
              <a:spcAft>
                <a:spcPts val="0"/>
              </a:spcAft>
              <a:buClr>
                <a:schemeClr val="tx1"/>
              </a:buClr>
              <a:buSzPts val="2600"/>
            </a:pPr>
            <a:r>
              <a:rPr lang="en-GB" b="1" dirty="0">
                <a:solidFill>
                  <a:schemeClr val="bg1"/>
                </a:solidFill>
              </a:rPr>
              <a:t>Writing to contract state </a:t>
            </a:r>
            <a:r>
              <a:rPr lang="en-GB" dirty="0"/>
              <a:t>is extremely </a:t>
            </a:r>
            <a:r>
              <a:rPr lang="en-GB" b="1" dirty="0">
                <a:solidFill>
                  <a:schemeClr val="bg1"/>
                </a:solidFill>
              </a:rPr>
              <a:t>expensive</a:t>
            </a:r>
            <a:endParaRPr b="1" dirty="0">
              <a:solidFill>
                <a:schemeClr val="bg1"/>
              </a:solidFill>
            </a:endParaRPr>
          </a:p>
          <a:p>
            <a:pPr marL="914400" lvl="1" indent="-349250" rtl="0">
              <a:spcBef>
                <a:spcPts val="600"/>
              </a:spcBef>
              <a:spcAft>
                <a:spcPts val="0"/>
              </a:spcAft>
              <a:buClr>
                <a:schemeClr val="tx1"/>
              </a:buClr>
              <a:buSzPts val="1900"/>
            </a:pPr>
            <a:r>
              <a:rPr lang="en-GB" dirty="0"/>
              <a:t>20000 gas for 32 bytes writing!</a:t>
            </a:r>
            <a:endParaRPr dirty="0"/>
          </a:p>
          <a:p>
            <a:pPr marL="520700" lvl="0" indent="-457200" rtl="0">
              <a:spcBef>
                <a:spcPts val="600"/>
              </a:spcBef>
              <a:spcAft>
                <a:spcPts val="0"/>
              </a:spcAft>
              <a:buClr>
                <a:schemeClr val="tx1"/>
              </a:buClr>
              <a:buSzPts val="2600"/>
            </a:pPr>
            <a:r>
              <a:rPr lang="en-GB" b="1" dirty="0">
                <a:solidFill>
                  <a:schemeClr val="bg1"/>
                </a:solidFill>
              </a:rPr>
              <a:t>Reading</a:t>
            </a:r>
            <a:r>
              <a:rPr lang="en-GB" dirty="0"/>
              <a:t> from it is also </a:t>
            </a:r>
            <a:r>
              <a:rPr lang="en-GB" b="1" dirty="0">
                <a:solidFill>
                  <a:schemeClr val="bg1"/>
                </a:solidFill>
              </a:rPr>
              <a:t>expensive</a:t>
            </a:r>
            <a:endParaRPr b="1" dirty="0">
              <a:solidFill>
                <a:schemeClr val="bg1"/>
              </a:solidFill>
            </a:endParaRPr>
          </a:p>
          <a:p>
            <a:pPr marL="520700" lvl="0" indent="-457200" rtl="0">
              <a:spcBef>
                <a:spcPts val="600"/>
              </a:spcBef>
              <a:spcAft>
                <a:spcPts val="0"/>
              </a:spcAft>
              <a:buClr>
                <a:schemeClr val="tx1"/>
              </a:buClr>
              <a:buSzPts val="2600"/>
            </a:pPr>
            <a:r>
              <a:rPr lang="en-GB" dirty="0"/>
              <a:t>Do as little reads/writes as you can</a:t>
            </a:r>
            <a:endParaRPr dirty="0"/>
          </a:p>
        </p:txBody>
      </p:sp>
      <p:sp>
        <p:nvSpPr>
          <p:cNvPr id="240" name="Shape 240"/>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Storage Operations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a:spcBef>
                <a:spcPts val="500"/>
              </a:spcBef>
              <a:spcAft>
                <a:spcPts val="0"/>
              </a:spcAft>
              <a:buClr>
                <a:schemeClr val="tx1"/>
              </a:buClr>
              <a:buSzPts val="2600"/>
            </a:pPr>
            <a:endParaRPr lang="bg-BG" b="1" dirty="0">
              <a:solidFill>
                <a:schemeClr val="bg1"/>
              </a:solidFill>
            </a:endParaRPr>
          </a:p>
          <a:p>
            <a:pPr marL="520700" lvl="0" indent="-457200">
              <a:spcBef>
                <a:spcPts val="500"/>
              </a:spcBef>
              <a:spcAft>
                <a:spcPts val="0"/>
              </a:spcAft>
              <a:buClr>
                <a:schemeClr val="tx1"/>
              </a:buClr>
              <a:buSzPts val="2600"/>
            </a:pPr>
            <a:endParaRPr lang="bg-BG" b="1" dirty="0">
              <a:solidFill>
                <a:schemeClr val="bg1"/>
              </a:solidFill>
            </a:endParaRPr>
          </a:p>
          <a:p>
            <a:pPr marL="520700" lvl="0" indent="-457200">
              <a:spcBef>
                <a:spcPts val="500"/>
              </a:spcBef>
              <a:spcAft>
                <a:spcPts val="0"/>
              </a:spcAft>
              <a:buClr>
                <a:schemeClr val="tx1"/>
              </a:buClr>
              <a:buSzPts val="2600"/>
            </a:pPr>
            <a:endParaRPr lang="bg-BG" b="1" dirty="0">
              <a:solidFill>
                <a:schemeClr val="bg1"/>
              </a:solidFill>
            </a:endParaRPr>
          </a:p>
          <a:p>
            <a:pPr marL="520700" lvl="0" indent="-457200">
              <a:spcBef>
                <a:spcPts val="500"/>
              </a:spcBef>
              <a:spcAft>
                <a:spcPts val="0"/>
              </a:spcAft>
              <a:buClr>
                <a:schemeClr val="tx1"/>
              </a:buClr>
              <a:buSzPts val="2600"/>
            </a:pPr>
            <a:r>
              <a:rPr lang="en-GB" b="1" dirty="0">
                <a:solidFill>
                  <a:schemeClr val="bg1"/>
                </a:solidFill>
              </a:rPr>
              <a:t>Avoid it</a:t>
            </a:r>
            <a:r>
              <a:rPr lang="en-GB" dirty="0"/>
              <a:t>, unless necessary.</a:t>
            </a:r>
            <a:endParaRPr dirty="0"/>
          </a:p>
        </p:txBody>
      </p:sp>
      <p:sp>
        <p:nvSpPr>
          <p:cNvPr id="233" name="Shape 233"/>
          <p:cNvSpPr txBox="1">
            <a:spLocks noGrp="1"/>
          </p:cNvSpPr>
          <p:nvPr>
            <p:ph type="title"/>
          </p:nvPr>
        </p:nvSpPr>
        <p:spPr>
          <a:xfrm>
            <a:off x="0" y="75562"/>
            <a:ext cx="7335429" cy="661991"/>
          </a:xfrm>
          <a:prstGeom prst="rect">
            <a:avLst/>
          </a:prstGeom>
        </p:spPr>
        <p:txBody>
          <a:bodyPr spcFirstLastPara="1" wrap="square" lIns="68575" tIns="68575" rIns="68575" bIns="68575" anchor="ctr" anchorCtr="0">
            <a:noAutofit/>
          </a:bodyPr>
          <a:lstStyle/>
          <a:p>
            <a:r>
              <a:rPr lang="en-US" dirty="0"/>
              <a:t>Avoid changing storage data.</a:t>
            </a:r>
          </a:p>
        </p:txBody>
      </p:sp>
      <p:sp>
        <p:nvSpPr>
          <p:cNvPr id="5" name="Text Placeholder 5"/>
          <p:cNvSpPr txBox="1">
            <a:spLocks/>
          </p:cNvSpPr>
          <p:nvPr/>
        </p:nvSpPr>
        <p:spPr>
          <a:xfrm>
            <a:off x="4472700" y="890138"/>
            <a:ext cx="4308988" cy="417780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solidFill>
                  <a:schemeClr val="bg1"/>
                </a:solidFill>
                <a:effectLst/>
                <a:ea typeface="Calibri"/>
                <a:cs typeface="Calibri"/>
              </a:rPr>
              <a:t>contract</a:t>
            </a:r>
            <a:r>
              <a:rPr lang="en-US" sz="1100" b="0" dirty="0">
                <a:solidFill>
                  <a:schemeClr val="bg1"/>
                </a:solidFill>
                <a:effectLst/>
              </a:rPr>
              <a:t> </a:t>
            </a:r>
            <a:r>
              <a:rPr lang="en-US" sz="1100" b="0" dirty="0" err="1">
                <a:solidFill>
                  <a:schemeClr val="tx1"/>
                </a:solidFill>
                <a:effectLst/>
              </a:rPr>
              <a:t>MemoryCopy</a:t>
            </a:r>
            <a:r>
              <a:rPr lang="en-US" sz="1100" b="0" dirty="0">
                <a:solidFill>
                  <a:schemeClr val="tx1"/>
                </a:solidFill>
                <a:effectLst/>
              </a:rPr>
              <a:t> {</a:t>
            </a:r>
          </a:p>
          <a:p>
            <a:r>
              <a:rPr lang="en-US" sz="1100" b="0" dirty="0">
                <a:solidFill>
                  <a:schemeClr val="bg1"/>
                </a:solidFill>
                <a:effectLst/>
              </a:rPr>
              <a:t>    </a:t>
            </a:r>
            <a:r>
              <a:rPr lang="en-US" sz="1100" dirty="0" err="1">
                <a:solidFill>
                  <a:schemeClr val="bg1"/>
                </a:solidFill>
                <a:effectLst/>
                <a:ea typeface="Calibri"/>
                <a:cs typeface="Calibri"/>
              </a:rPr>
              <a:t>uint</a:t>
            </a:r>
            <a:r>
              <a:rPr lang="en-US" sz="1100" dirty="0">
                <a:solidFill>
                  <a:schemeClr val="bg1"/>
                </a:solidFill>
                <a:effectLst/>
                <a:ea typeface="Calibri"/>
                <a:cs typeface="Calibri"/>
              </a:rPr>
              <a:t>[]</a:t>
            </a:r>
            <a:r>
              <a:rPr lang="en-US" sz="1100" dirty="0">
                <a:solidFill>
                  <a:schemeClr val="bg1"/>
                </a:solidFill>
                <a:effectLst/>
              </a:rPr>
              <a:t> </a:t>
            </a:r>
            <a:r>
              <a:rPr lang="en-US" sz="1100" b="0" dirty="0">
                <a:solidFill>
                  <a:schemeClr val="tx1"/>
                </a:solidFill>
                <a:effectLst/>
              </a:rPr>
              <a:t>public data;</a:t>
            </a:r>
          </a:p>
          <a:p>
            <a:r>
              <a:rPr lang="en-US" sz="1100" b="0" dirty="0">
                <a:solidFill>
                  <a:schemeClr val="bg1"/>
                </a:solidFill>
                <a:effectLst/>
              </a:rPr>
              <a:t>    </a:t>
            </a:r>
          </a:p>
          <a:p>
            <a:r>
              <a:rPr lang="en-US" sz="1100" b="0" dirty="0">
                <a:solidFill>
                  <a:schemeClr val="bg1"/>
                </a:solidFill>
                <a:effectLst/>
              </a:rPr>
              <a:t>    </a:t>
            </a:r>
            <a:r>
              <a:rPr lang="en-US" sz="1100" dirty="0">
                <a:solidFill>
                  <a:schemeClr val="bg1"/>
                </a:solidFill>
                <a:effectLst/>
                <a:cs typeface="Calibri"/>
              </a:rPr>
              <a:t>constructor</a:t>
            </a:r>
            <a:r>
              <a:rPr lang="en-US" sz="1100" b="0" dirty="0">
                <a:solidFill>
                  <a:schemeClr val="tx1"/>
                </a:solidFill>
                <a:effectLst/>
              </a:rPr>
              <a:t>()</a:t>
            </a:r>
            <a:r>
              <a:rPr lang="bg-BG" sz="1100" b="0" dirty="0">
                <a:solidFill>
                  <a:schemeClr val="tx1"/>
                </a:solidFill>
                <a:effectLst/>
              </a:rPr>
              <a:t> </a:t>
            </a:r>
            <a:r>
              <a:rPr lang="en-US" sz="1100" b="0" dirty="0">
                <a:solidFill>
                  <a:schemeClr val="tx1"/>
                </a:solidFill>
                <a:effectLst/>
              </a:rPr>
              <a:t>{</a:t>
            </a:r>
          </a:p>
          <a:p>
            <a:r>
              <a:rPr lang="en-US" sz="1100" b="0" dirty="0">
                <a:solidFill>
                  <a:schemeClr val="tx1"/>
                </a:solidFill>
                <a:effectLst/>
              </a:rPr>
              <a:t>        </a:t>
            </a:r>
            <a:r>
              <a:rPr lang="en-US" sz="1100" b="0" dirty="0" err="1">
                <a:solidFill>
                  <a:schemeClr val="tx1"/>
                </a:solidFill>
                <a:effectLst/>
              </a:rPr>
              <a:t>data.push</a:t>
            </a:r>
            <a:r>
              <a:rPr lang="en-US" sz="1100" b="0" dirty="0">
                <a:solidFill>
                  <a:schemeClr val="tx1"/>
                </a:solidFill>
                <a:effectLst/>
              </a:rPr>
              <a:t>(3);</a:t>
            </a:r>
          </a:p>
          <a:p>
            <a:r>
              <a:rPr lang="en-US" sz="1100" b="0" dirty="0">
                <a:solidFill>
                  <a:schemeClr val="tx1"/>
                </a:solidFill>
                <a:effectLst/>
              </a:rPr>
              <a:t>        </a:t>
            </a:r>
            <a:r>
              <a:rPr lang="en-US" sz="1100" b="0" dirty="0" err="1">
                <a:solidFill>
                  <a:schemeClr val="tx1"/>
                </a:solidFill>
                <a:effectLst/>
              </a:rPr>
              <a:t>data.push</a:t>
            </a:r>
            <a:r>
              <a:rPr lang="en-US" sz="1100" b="0" dirty="0">
                <a:solidFill>
                  <a:schemeClr val="tx1"/>
                </a:solidFill>
                <a:effectLst/>
              </a:rPr>
              <a:t>(4);</a:t>
            </a:r>
          </a:p>
          <a:p>
            <a:r>
              <a:rPr lang="en-US" sz="1100" b="0" dirty="0">
                <a:solidFill>
                  <a:schemeClr val="tx1"/>
                </a:solidFill>
                <a:effectLst/>
              </a:rPr>
              <a:t>    }</a:t>
            </a:r>
          </a:p>
          <a:p>
            <a:r>
              <a:rPr lang="en-US" sz="1100" b="0" dirty="0">
                <a:solidFill>
                  <a:schemeClr val="bg1"/>
                </a:solidFill>
                <a:effectLst/>
              </a:rPr>
              <a:t>    </a:t>
            </a:r>
          </a:p>
          <a:p>
            <a:r>
              <a:rPr lang="en-US" sz="1100" b="0" dirty="0">
                <a:solidFill>
                  <a:schemeClr val="bg1"/>
                </a:solidFill>
                <a:effectLst/>
              </a:rPr>
              <a:t>    </a:t>
            </a:r>
            <a:r>
              <a:rPr lang="en-US" sz="1100" dirty="0">
                <a:solidFill>
                  <a:schemeClr val="bg1"/>
                </a:solidFill>
                <a:effectLst/>
                <a:ea typeface="Calibri"/>
                <a:cs typeface="Calibri"/>
              </a:rPr>
              <a:t>function</a:t>
            </a:r>
            <a:r>
              <a:rPr lang="en-US" sz="1100" b="0" dirty="0">
                <a:solidFill>
                  <a:schemeClr val="bg1"/>
                </a:solidFill>
                <a:effectLst/>
              </a:rPr>
              <a:t> </a:t>
            </a:r>
            <a:r>
              <a:rPr lang="en-US" sz="1100" b="0" dirty="0" err="1">
                <a:solidFill>
                  <a:schemeClr val="tx1"/>
                </a:solidFill>
                <a:effectLst/>
              </a:rPr>
              <a:t>doStuff</a:t>
            </a:r>
            <a:r>
              <a:rPr lang="en-US" sz="1100" b="0" dirty="0">
                <a:solidFill>
                  <a:schemeClr val="tx1"/>
                </a:solidFill>
                <a:effectLst/>
              </a:rPr>
              <a:t>() {</a:t>
            </a:r>
          </a:p>
          <a:p>
            <a:r>
              <a:rPr lang="en-US" sz="1100" b="0" dirty="0">
                <a:solidFill>
                  <a:schemeClr val="bg1"/>
                </a:solidFill>
                <a:effectLst/>
              </a:rPr>
              <a:t>        </a:t>
            </a:r>
            <a:r>
              <a:rPr lang="en-US" sz="1100" b="0" dirty="0">
                <a:solidFill>
                  <a:schemeClr val="accent2"/>
                </a:solidFill>
                <a:effectLst/>
              </a:rPr>
              <a:t>//copies data from storage to memory!</a:t>
            </a:r>
          </a:p>
          <a:p>
            <a:r>
              <a:rPr lang="en-US" sz="1100" b="0" dirty="0">
                <a:solidFill>
                  <a:schemeClr val="bg1"/>
                </a:solidFill>
                <a:effectLst/>
              </a:rPr>
              <a:t>        </a:t>
            </a:r>
            <a:r>
              <a:rPr lang="en-US" sz="1100" dirty="0" err="1">
                <a:solidFill>
                  <a:schemeClr val="bg1"/>
                </a:solidFill>
                <a:effectLst/>
                <a:ea typeface="Calibri"/>
                <a:cs typeface="Calibri"/>
              </a:rPr>
              <a:t>uint</a:t>
            </a:r>
            <a:r>
              <a:rPr lang="en-US" sz="1100" dirty="0">
                <a:solidFill>
                  <a:schemeClr val="bg1"/>
                </a:solidFill>
                <a:effectLst/>
                <a:ea typeface="Calibri"/>
                <a:cs typeface="Calibri"/>
              </a:rPr>
              <a:t>[] memory</a:t>
            </a:r>
            <a:r>
              <a:rPr lang="en-US" sz="1100" b="0" dirty="0">
                <a:solidFill>
                  <a:schemeClr val="accent1"/>
                </a:solidFill>
                <a:effectLst/>
                <a:ea typeface="Calibri"/>
                <a:cs typeface="Calibri"/>
              </a:rPr>
              <a:t> </a:t>
            </a:r>
            <a:r>
              <a:rPr lang="en-US" sz="1100" b="0" dirty="0">
                <a:solidFill>
                  <a:schemeClr val="tx1"/>
                </a:solidFill>
                <a:effectLst/>
              </a:rPr>
              <a:t>_data = data;</a:t>
            </a:r>
          </a:p>
          <a:p>
            <a:r>
              <a:rPr lang="en-US" sz="1100" b="0" dirty="0">
                <a:solidFill>
                  <a:schemeClr val="bg1"/>
                </a:solidFill>
                <a:effectLst/>
              </a:rPr>
              <a:t>        </a:t>
            </a:r>
          </a:p>
          <a:p>
            <a:r>
              <a:rPr lang="en-US" sz="1100" b="0" dirty="0">
                <a:solidFill>
                  <a:schemeClr val="bg1"/>
                </a:solidFill>
                <a:effectLst/>
              </a:rPr>
              <a:t>        //doesn't change our data in storage</a:t>
            </a:r>
          </a:p>
          <a:p>
            <a:r>
              <a:rPr lang="en-US" sz="1100" b="0" dirty="0">
                <a:solidFill>
                  <a:schemeClr val="bg1"/>
                </a:solidFill>
                <a:effectLst/>
              </a:rPr>
              <a:t>        </a:t>
            </a:r>
            <a:r>
              <a:rPr lang="en-US" sz="1100" b="0" dirty="0">
                <a:solidFill>
                  <a:schemeClr val="tx1"/>
                </a:solidFill>
                <a:effectLst/>
              </a:rPr>
              <a:t>_data[0] += 10; </a:t>
            </a:r>
          </a:p>
          <a:p>
            <a:r>
              <a:rPr lang="en-US" sz="1100" b="0" dirty="0">
                <a:solidFill>
                  <a:schemeClr val="tx1"/>
                </a:solidFill>
                <a:effectLst/>
              </a:rPr>
              <a:t>    }</a:t>
            </a:r>
          </a:p>
          <a:p>
            <a:r>
              <a:rPr lang="en-US" sz="1100" b="0" dirty="0">
                <a:solidFill>
                  <a:schemeClr val="bg1"/>
                </a:solidFill>
                <a:effectLst/>
              </a:rPr>
              <a:t>    </a:t>
            </a:r>
          </a:p>
          <a:p>
            <a:r>
              <a:rPr lang="en-US" sz="1100" b="0" dirty="0">
                <a:solidFill>
                  <a:schemeClr val="bg1"/>
                </a:solidFill>
                <a:effectLst/>
              </a:rPr>
              <a:t>    </a:t>
            </a:r>
            <a:r>
              <a:rPr lang="en-US" sz="1100" dirty="0">
                <a:solidFill>
                  <a:schemeClr val="bg1"/>
                </a:solidFill>
                <a:effectLst/>
                <a:ea typeface="Calibri"/>
                <a:cs typeface="Calibri"/>
              </a:rPr>
              <a:t>function</a:t>
            </a:r>
            <a:r>
              <a:rPr lang="en-US" sz="1100" b="0" dirty="0">
                <a:solidFill>
                  <a:schemeClr val="tx1"/>
                </a:solidFill>
                <a:effectLst/>
              </a:rPr>
              <a:t> </a:t>
            </a:r>
            <a:r>
              <a:rPr lang="en-US" sz="1100" b="0" dirty="0" err="1">
                <a:solidFill>
                  <a:schemeClr val="tx1"/>
                </a:solidFill>
                <a:effectLst/>
              </a:rPr>
              <a:t>doReferenceStuff</a:t>
            </a:r>
            <a:r>
              <a:rPr lang="en-US" sz="1100" b="0" dirty="0">
                <a:solidFill>
                  <a:schemeClr val="tx1"/>
                </a:solidFill>
                <a:effectLst/>
              </a:rPr>
              <a:t>() {</a:t>
            </a:r>
          </a:p>
          <a:p>
            <a:r>
              <a:rPr lang="en-US" sz="1100" b="0" dirty="0">
                <a:solidFill>
                  <a:schemeClr val="bg1"/>
                </a:solidFill>
                <a:effectLst/>
              </a:rPr>
              <a:t>        </a:t>
            </a:r>
            <a:r>
              <a:rPr lang="en-US" sz="1100" b="0" dirty="0">
                <a:solidFill>
                  <a:schemeClr val="accent2"/>
                </a:solidFill>
                <a:effectLst/>
              </a:rPr>
              <a:t>//_data is a reference to data</a:t>
            </a:r>
          </a:p>
          <a:p>
            <a:r>
              <a:rPr lang="en-US" sz="1100" b="0" dirty="0">
                <a:solidFill>
                  <a:schemeClr val="bg1"/>
                </a:solidFill>
                <a:effectLst/>
              </a:rPr>
              <a:t>        </a:t>
            </a:r>
            <a:r>
              <a:rPr lang="en-US" sz="1100" dirty="0" err="1">
                <a:solidFill>
                  <a:schemeClr val="bg1"/>
                </a:solidFill>
                <a:effectLst/>
                <a:ea typeface="Calibri"/>
                <a:cs typeface="Calibri"/>
              </a:rPr>
              <a:t>uint</a:t>
            </a:r>
            <a:r>
              <a:rPr lang="en-US" sz="1100" dirty="0">
                <a:solidFill>
                  <a:schemeClr val="bg1"/>
                </a:solidFill>
                <a:effectLst/>
                <a:ea typeface="Calibri"/>
                <a:cs typeface="Calibri"/>
              </a:rPr>
              <a:t>[]</a:t>
            </a:r>
            <a:r>
              <a:rPr lang="en-US" sz="1100" dirty="0">
                <a:solidFill>
                  <a:schemeClr val="bg1"/>
                </a:solidFill>
                <a:effectLst/>
              </a:rPr>
              <a:t> </a:t>
            </a:r>
            <a:r>
              <a:rPr lang="en-US" sz="1100" dirty="0">
                <a:solidFill>
                  <a:schemeClr val="bg1"/>
                </a:solidFill>
                <a:effectLst/>
                <a:ea typeface="Calibri"/>
                <a:cs typeface="Calibri"/>
              </a:rPr>
              <a:t>storage</a:t>
            </a:r>
            <a:r>
              <a:rPr lang="en-US" sz="1100" dirty="0">
                <a:solidFill>
                  <a:schemeClr val="bg1"/>
                </a:solidFill>
                <a:effectLst/>
              </a:rPr>
              <a:t> </a:t>
            </a:r>
            <a:r>
              <a:rPr lang="en-US" sz="1100" b="0" dirty="0">
                <a:solidFill>
                  <a:schemeClr val="tx1"/>
                </a:solidFill>
                <a:effectLst/>
              </a:rPr>
              <a:t>_data = data;</a:t>
            </a:r>
          </a:p>
          <a:p>
            <a:r>
              <a:rPr lang="en-US" sz="1100" b="0" dirty="0">
                <a:solidFill>
                  <a:schemeClr val="bg1"/>
                </a:solidFill>
                <a:effectLst/>
              </a:rPr>
              <a:t>        </a:t>
            </a:r>
          </a:p>
          <a:p>
            <a:r>
              <a:rPr lang="en-US" sz="1100" b="0" dirty="0">
                <a:solidFill>
                  <a:schemeClr val="bg1"/>
                </a:solidFill>
                <a:effectLst/>
              </a:rPr>
              <a:t>        </a:t>
            </a:r>
            <a:r>
              <a:rPr lang="en-US" sz="1100" b="0" dirty="0">
                <a:solidFill>
                  <a:schemeClr val="tx1"/>
                </a:solidFill>
                <a:effectLst/>
              </a:rPr>
              <a:t>_data[0] += 10; </a:t>
            </a:r>
            <a:r>
              <a:rPr lang="en-US" sz="1100" b="0" dirty="0">
                <a:solidFill>
                  <a:schemeClr val="accent2"/>
                </a:solidFill>
                <a:effectLst/>
              </a:rPr>
              <a:t>//changes data in storage</a:t>
            </a:r>
          </a:p>
          <a:p>
            <a:r>
              <a:rPr lang="en-US" sz="1100" b="0" dirty="0">
                <a:solidFill>
                  <a:schemeClr val="tx1"/>
                </a:solidFill>
                <a:effectLst/>
              </a:rPr>
              <a:t>    }</a:t>
            </a:r>
          </a:p>
          <a:p>
            <a:r>
              <a:rPr lang="en-US" sz="1100" b="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body" sz="quarter" idx="10"/>
          </p:nvPr>
        </p:nvSpPr>
        <p:spPr>
          <a:xfrm>
            <a:off x="-48232" y="812034"/>
            <a:ext cx="3755803" cy="3900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SzPts val="2600"/>
            </a:pPr>
            <a:r>
              <a:rPr lang="en-GB" dirty="0"/>
              <a:t>Use them in </a:t>
            </a:r>
            <a:r>
              <a:rPr lang="en-GB" b="1" dirty="0">
                <a:solidFill>
                  <a:schemeClr val="bg1"/>
                </a:solidFill>
              </a:rPr>
              <a:t>large </a:t>
            </a:r>
            <a:br>
              <a:rPr lang="en-GB" b="1" dirty="0">
                <a:solidFill>
                  <a:schemeClr val="bg1"/>
                </a:solidFill>
              </a:rPr>
            </a:br>
            <a:r>
              <a:rPr lang="en-GB" b="1" dirty="0">
                <a:solidFill>
                  <a:schemeClr val="bg1"/>
                </a:solidFill>
              </a:rPr>
              <a:t>contracts</a:t>
            </a:r>
            <a:endParaRPr b="1" dirty="0">
              <a:solidFill>
                <a:schemeClr val="bg1"/>
              </a:solidFill>
            </a:endParaRPr>
          </a:p>
          <a:p>
            <a:pPr marL="914400" lvl="1" indent="-349250" rtl="0">
              <a:spcBef>
                <a:spcPts val="0"/>
              </a:spcBef>
              <a:spcAft>
                <a:spcPts val="0"/>
              </a:spcAft>
              <a:buSzPts val="1900"/>
            </a:pPr>
            <a:r>
              <a:rPr lang="en-GB" dirty="0"/>
              <a:t>Provide </a:t>
            </a:r>
            <a:r>
              <a:rPr lang="en-GB" b="1" dirty="0">
                <a:solidFill>
                  <a:schemeClr val="bg1"/>
                </a:solidFill>
              </a:rPr>
              <a:t>clean </a:t>
            </a:r>
            <a:br>
              <a:rPr lang="en-GB" b="1" dirty="0">
                <a:solidFill>
                  <a:schemeClr val="bg1"/>
                </a:solidFill>
              </a:rPr>
            </a:br>
            <a:r>
              <a:rPr lang="en-GB" b="1" dirty="0">
                <a:solidFill>
                  <a:schemeClr val="bg1"/>
                </a:solidFill>
              </a:rPr>
              <a:t>and smaller code</a:t>
            </a:r>
            <a:endParaRPr b="1" dirty="0">
              <a:solidFill>
                <a:schemeClr val="bg1"/>
              </a:solidFill>
            </a:endParaRPr>
          </a:p>
          <a:p>
            <a:pPr marL="520700" lvl="0" indent="-457200" rtl="0">
              <a:spcBef>
                <a:spcPts val="0"/>
              </a:spcBef>
              <a:spcAft>
                <a:spcPts val="0"/>
              </a:spcAft>
              <a:buSzPts val="2600"/>
            </a:pPr>
            <a:r>
              <a:rPr lang="en-GB" dirty="0"/>
              <a:t>Calling library functions has </a:t>
            </a:r>
            <a:r>
              <a:rPr lang="en-GB" b="1" dirty="0">
                <a:solidFill>
                  <a:schemeClr val="bg1"/>
                </a:solidFill>
              </a:rPr>
              <a:t>overhead</a:t>
            </a:r>
            <a:r>
              <a:rPr lang="en-GB" dirty="0"/>
              <a:t>!</a:t>
            </a:r>
            <a:endParaRPr dirty="0"/>
          </a:p>
          <a:p>
            <a:pPr marL="914400" lvl="1" indent="-349250">
              <a:spcBef>
                <a:spcPts val="0"/>
              </a:spcBef>
              <a:spcAft>
                <a:spcPts val="0"/>
              </a:spcAft>
              <a:buSzPts val="1900"/>
            </a:pPr>
            <a:r>
              <a:rPr lang="en-GB" dirty="0"/>
              <a:t>It </a:t>
            </a:r>
            <a:r>
              <a:rPr lang="en-GB" b="1" dirty="0">
                <a:solidFill>
                  <a:schemeClr val="bg1"/>
                </a:solidFill>
              </a:rPr>
              <a:t>may be cheaper to implement </a:t>
            </a:r>
            <a:r>
              <a:rPr lang="en-GB" dirty="0"/>
              <a:t>the </a:t>
            </a:r>
            <a:br>
              <a:rPr lang="en-GB" dirty="0"/>
            </a:br>
            <a:r>
              <a:rPr lang="en-GB" dirty="0"/>
              <a:t>library functionality </a:t>
            </a:r>
            <a:br>
              <a:rPr lang="en-GB" dirty="0"/>
            </a:br>
            <a:r>
              <a:rPr lang="en-GB" b="1" dirty="0">
                <a:solidFill>
                  <a:schemeClr val="bg1"/>
                </a:solidFill>
              </a:rPr>
              <a:t>in your contract</a:t>
            </a:r>
            <a:endParaRPr b="1" dirty="0">
              <a:solidFill>
                <a:schemeClr val="bg1"/>
              </a:solidFill>
            </a:endParaRPr>
          </a:p>
        </p:txBody>
      </p:sp>
      <p:sp>
        <p:nvSpPr>
          <p:cNvPr id="226" name="Shape 22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Libraries</a:t>
            </a:r>
            <a:endParaRPr dirty="0"/>
          </a:p>
        </p:txBody>
      </p:sp>
      <p:sp>
        <p:nvSpPr>
          <p:cNvPr id="5" name="Text Placeholder 5"/>
          <p:cNvSpPr txBox="1">
            <a:spLocks/>
          </p:cNvSpPr>
          <p:nvPr/>
        </p:nvSpPr>
        <p:spPr>
          <a:xfrm>
            <a:off x="4231758" y="927841"/>
            <a:ext cx="4845725" cy="41440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solidFill>
                  <a:schemeClr val="bg1"/>
                </a:solidFill>
                <a:effectLst/>
                <a:ea typeface="Calibri"/>
                <a:cs typeface="Calibri"/>
              </a:rPr>
              <a:t>library</a:t>
            </a:r>
            <a:r>
              <a:rPr lang="en-US" sz="1100" b="0" dirty="0">
                <a:solidFill>
                  <a:schemeClr val="bg1"/>
                </a:solidFill>
                <a:effectLst/>
              </a:rPr>
              <a:t> </a:t>
            </a:r>
            <a:r>
              <a:rPr lang="en-US" sz="1100" b="0" dirty="0">
                <a:solidFill>
                  <a:schemeClr val="tx1"/>
                </a:solidFill>
                <a:effectLst/>
              </a:rPr>
              <a:t>Adder {</a:t>
            </a:r>
          </a:p>
          <a:p>
            <a:r>
              <a:rPr lang="en-US" sz="1100" b="0" dirty="0">
                <a:solidFill>
                  <a:schemeClr val="bg1"/>
                </a:solidFill>
                <a:effectLst/>
              </a:rPr>
              <a:t>    </a:t>
            </a:r>
            <a:r>
              <a:rPr lang="en-US" sz="1100" dirty="0">
                <a:solidFill>
                  <a:schemeClr val="bg1"/>
                </a:solidFill>
                <a:effectLst/>
                <a:ea typeface="Calibri"/>
                <a:cs typeface="Calibri"/>
              </a:rPr>
              <a:t>function</a:t>
            </a:r>
            <a:r>
              <a:rPr lang="en-US" sz="1100" b="0" dirty="0">
                <a:solidFill>
                  <a:schemeClr val="bg1"/>
                </a:solidFill>
                <a:effectLst/>
              </a:rPr>
              <a:t> </a:t>
            </a:r>
            <a:r>
              <a:rPr lang="en-US" sz="1100" dirty="0">
                <a:solidFill>
                  <a:schemeClr val="tx1"/>
                </a:solidFill>
                <a:effectLst/>
              </a:rPr>
              <a:t>add(</a:t>
            </a:r>
            <a:r>
              <a:rPr lang="en-US" sz="1100" dirty="0" err="1">
                <a:solidFill>
                  <a:schemeClr val="bg1"/>
                </a:solidFill>
                <a:effectLst/>
                <a:ea typeface="Calibri"/>
                <a:cs typeface="Calibri"/>
              </a:rPr>
              <a:t>uint</a:t>
            </a:r>
            <a:r>
              <a:rPr lang="en-US" sz="1100" b="0" dirty="0">
                <a:solidFill>
                  <a:schemeClr val="bg1"/>
                </a:solidFill>
                <a:effectLst/>
              </a:rPr>
              <a:t> </a:t>
            </a:r>
            <a:r>
              <a:rPr lang="en-US" sz="1100" b="0" dirty="0">
                <a:solidFill>
                  <a:schemeClr val="tx1"/>
                </a:solidFill>
                <a:effectLst/>
              </a:rPr>
              <a:t>n,</a:t>
            </a:r>
            <a:r>
              <a:rPr lang="en-US" sz="1100" b="0" dirty="0">
                <a:solidFill>
                  <a:schemeClr val="bg1"/>
                </a:solidFill>
                <a:effectLst/>
              </a:rPr>
              <a:t> </a:t>
            </a:r>
            <a:r>
              <a:rPr lang="en-US" sz="1100" dirty="0" err="1">
                <a:solidFill>
                  <a:schemeClr val="bg1"/>
                </a:solidFill>
                <a:effectLst/>
                <a:ea typeface="Calibri"/>
                <a:cs typeface="Calibri"/>
              </a:rPr>
              <a:t>uint</a:t>
            </a:r>
            <a:r>
              <a:rPr lang="en-US" sz="1100" b="0" dirty="0">
                <a:solidFill>
                  <a:schemeClr val="bg1"/>
                </a:solidFill>
                <a:effectLst/>
              </a:rPr>
              <a:t> </a:t>
            </a:r>
            <a:r>
              <a:rPr lang="en-US" sz="1100" b="0" dirty="0">
                <a:solidFill>
                  <a:schemeClr val="tx1"/>
                </a:solidFill>
                <a:effectLst/>
              </a:rPr>
              <a:t>m)</a:t>
            </a:r>
            <a:r>
              <a:rPr lang="en-US" sz="1100" b="0" dirty="0">
                <a:solidFill>
                  <a:schemeClr val="bg1"/>
                </a:solidFill>
                <a:effectLst/>
              </a:rPr>
              <a:t> </a:t>
            </a:r>
            <a:r>
              <a:rPr lang="en-US" sz="1100" dirty="0">
                <a:solidFill>
                  <a:schemeClr val="bg1"/>
                </a:solidFill>
                <a:effectLst/>
                <a:ea typeface="Calibri"/>
                <a:cs typeface="Calibri"/>
              </a:rPr>
              <a:t>returns(</a:t>
            </a:r>
            <a:r>
              <a:rPr lang="en-US" sz="1100" dirty="0" err="1">
                <a:solidFill>
                  <a:schemeClr val="bg1"/>
                </a:solidFill>
                <a:effectLst/>
                <a:ea typeface="Calibri"/>
                <a:cs typeface="Calibri"/>
              </a:rPr>
              <a:t>uint</a:t>
            </a:r>
            <a:r>
              <a:rPr lang="en-US" sz="1100" dirty="0">
                <a:solidFill>
                  <a:schemeClr val="bg1"/>
                </a:solidFill>
                <a:effectLst/>
              </a:rPr>
              <a:t>)</a:t>
            </a:r>
            <a:r>
              <a:rPr lang="en-US" sz="1100" b="0" dirty="0">
                <a:solidFill>
                  <a:schemeClr val="tx1"/>
                </a:solidFill>
                <a:effectLst/>
              </a:rPr>
              <a:t>{</a:t>
            </a:r>
          </a:p>
          <a:p>
            <a:r>
              <a:rPr lang="en-US" sz="1100" b="0" dirty="0">
                <a:solidFill>
                  <a:schemeClr val="tx1"/>
                </a:solidFill>
                <a:effectLst/>
              </a:rPr>
              <a:t>        return </a:t>
            </a:r>
            <a:r>
              <a:rPr lang="en-US" sz="1100" b="0" dirty="0" err="1">
                <a:solidFill>
                  <a:schemeClr val="tx1"/>
                </a:solidFill>
                <a:effectLst/>
              </a:rPr>
              <a:t>n+m</a:t>
            </a:r>
            <a:r>
              <a:rPr lang="en-US" sz="1100" b="0" dirty="0">
                <a:solidFill>
                  <a:schemeClr val="tx1"/>
                </a:solidFill>
                <a:effectLst/>
              </a:rPr>
              <a:t>;</a:t>
            </a:r>
          </a:p>
          <a:p>
            <a:r>
              <a:rPr lang="en-US" sz="1100" b="0" dirty="0">
                <a:solidFill>
                  <a:schemeClr val="tx1"/>
                </a:solidFill>
                <a:effectLst/>
              </a:rPr>
              <a:t>    }</a:t>
            </a:r>
          </a:p>
          <a:p>
            <a:r>
              <a:rPr lang="en-US" sz="1100" b="0" dirty="0">
                <a:solidFill>
                  <a:schemeClr val="tx1"/>
                </a:solidFill>
                <a:effectLst/>
              </a:rPr>
              <a:t>}</a:t>
            </a:r>
          </a:p>
          <a:p>
            <a:r>
              <a:rPr lang="en-US" sz="1100" dirty="0">
                <a:solidFill>
                  <a:schemeClr val="bg1"/>
                </a:solidFill>
                <a:effectLst/>
                <a:ea typeface="Calibri"/>
                <a:cs typeface="Calibri"/>
              </a:rPr>
              <a:t>contract</a:t>
            </a:r>
            <a:r>
              <a:rPr lang="en-US" sz="1100" b="0" dirty="0">
                <a:solidFill>
                  <a:schemeClr val="bg1"/>
                </a:solidFill>
                <a:effectLst/>
              </a:rPr>
              <a:t> </a:t>
            </a:r>
            <a:r>
              <a:rPr lang="en-US" sz="1100" b="0" dirty="0">
                <a:solidFill>
                  <a:schemeClr val="tx1"/>
                </a:solidFill>
                <a:effectLst/>
              </a:rPr>
              <a:t>B {</a:t>
            </a:r>
          </a:p>
          <a:p>
            <a:r>
              <a:rPr lang="en-US" sz="1100" b="0" dirty="0">
                <a:solidFill>
                  <a:schemeClr val="bg1"/>
                </a:solidFill>
                <a:effectLst/>
              </a:rPr>
              <a:t>    </a:t>
            </a:r>
            <a:r>
              <a:rPr lang="en-US" sz="1100" dirty="0" err="1">
                <a:solidFill>
                  <a:schemeClr val="bg1"/>
                </a:solidFill>
                <a:effectLst/>
                <a:ea typeface="Calibri"/>
                <a:cs typeface="Calibri"/>
              </a:rPr>
              <a:t>uint</a:t>
            </a:r>
            <a:r>
              <a:rPr lang="en-US" sz="1100" b="0" dirty="0">
                <a:solidFill>
                  <a:schemeClr val="bg1"/>
                </a:solidFill>
                <a:effectLst/>
              </a:rPr>
              <a:t> </a:t>
            </a:r>
            <a:r>
              <a:rPr lang="en-US" sz="1100" b="0" dirty="0">
                <a:solidFill>
                  <a:schemeClr val="tx1"/>
                </a:solidFill>
                <a:effectLst/>
              </a:rPr>
              <a:t>a;</a:t>
            </a:r>
          </a:p>
          <a:p>
            <a:r>
              <a:rPr lang="en-US" sz="1100" b="0" dirty="0">
                <a:solidFill>
                  <a:schemeClr val="bg1"/>
                </a:solidFill>
                <a:effectLst/>
              </a:rPr>
              <a:t>    </a:t>
            </a:r>
            <a:r>
              <a:rPr lang="en-US" sz="1100" dirty="0" err="1">
                <a:solidFill>
                  <a:schemeClr val="bg1"/>
                </a:solidFill>
                <a:effectLst/>
                <a:ea typeface="Calibri"/>
                <a:cs typeface="Calibri"/>
              </a:rPr>
              <a:t>uint</a:t>
            </a:r>
            <a:r>
              <a:rPr lang="en-US" sz="1100" b="0" dirty="0">
                <a:solidFill>
                  <a:schemeClr val="bg1"/>
                </a:solidFill>
                <a:effectLst/>
              </a:rPr>
              <a:t> </a:t>
            </a:r>
            <a:r>
              <a:rPr lang="en-US" sz="1100" b="0" dirty="0">
                <a:solidFill>
                  <a:schemeClr val="tx1"/>
                </a:solidFill>
                <a:effectLst/>
              </a:rPr>
              <a:t>b;</a:t>
            </a:r>
          </a:p>
          <a:p>
            <a:r>
              <a:rPr lang="en-US" sz="1100" b="0" dirty="0">
                <a:solidFill>
                  <a:schemeClr val="bg1"/>
                </a:solidFill>
                <a:effectLst/>
              </a:rPr>
              <a:t>    </a:t>
            </a:r>
          </a:p>
          <a:p>
            <a:r>
              <a:rPr lang="en-US" sz="1100" b="0" dirty="0">
                <a:solidFill>
                  <a:schemeClr val="bg1"/>
                </a:solidFill>
                <a:effectLst/>
              </a:rPr>
              <a:t>    </a:t>
            </a:r>
            <a:r>
              <a:rPr lang="en-US" sz="1100" b="0" dirty="0">
                <a:solidFill>
                  <a:schemeClr val="accent2"/>
                </a:solidFill>
                <a:effectLst/>
              </a:rPr>
              <a:t>//42484 execution cost</a:t>
            </a:r>
          </a:p>
          <a:p>
            <a:r>
              <a:rPr lang="en-US" sz="1100" b="0" dirty="0">
                <a:solidFill>
                  <a:schemeClr val="bg1"/>
                </a:solidFill>
                <a:effectLst/>
              </a:rPr>
              <a:t>    </a:t>
            </a:r>
            <a:r>
              <a:rPr lang="en-US" sz="1100" b="0" dirty="0">
                <a:solidFill>
                  <a:schemeClr val="bg1"/>
                </a:solidFill>
                <a:effectLst/>
                <a:ea typeface="Calibri"/>
                <a:cs typeface="Calibri"/>
              </a:rPr>
              <a:t>function</a:t>
            </a:r>
            <a:r>
              <a:rPr lang="en-US" sz="1100" b="0" dirty="0">
                <a:solidFill>
                  <a:schemeClr val="bg1"/>
                </a:solidFill>
                <a:effectLst/>
              </a:rPr>
              <a:t> </a:t>
            </a:r>
            <a:r>
              <a:rPr lang="en-US" sz="1100" b="0" dirty="0" err="1">
                <a:solidFill>
                  <a:schemeClr val="tx1"/>
                </a:solidFill>
                <a:effectLst/>
              </a:rPr>
              <a:t>doStuff</a:t>
            </a:r>
            <a:r>
              <a:rPr lang="en-US" sz="1100" b="0" dirty="0">
                <a:solidFill>
                  <a:schemeClr val="tx1"/>
                </a:solidFill>
                <a:effectLst/>
              </a:rPr>
              <a:t>() </a:t>
            </a:r>
            <a:r>
              <a:rPr lang="en-US" sz="1100" dirty="0">
                <a:solidFill>
                  <a:schemeClr val="bg1"/>
                </a:solidFill>
                <a:effectLst/>
                <a:ea typeface="Calibri"/>
                <a:cs typeface="Calibri"/>
              </a:rPr>
              <a:t>returns</a:t>
            </a:r>
            <a:r>
              <a:rPr lang="en-US" sz="1100" b="0" dirty="0">
                <a:solidFill>
                  <a:schemeClr val="bg1"/>
                </a:solidFill>
                <a:effectLst/>
                <a:ea typeface="Calibri"/>
                <a:cs typeface="Calibri"/>
              </a:rPr>
              <a:t>(</a:t>
            </a:r>
            <a:r>
              <a:rPr lang="en-US" sz="1100" dirty="0" err="1">
                <a:solidFill>
                  <a:schemeClr val="bg1"/>
                </a:solidFill>
                <a:effectLst/>
                <a:ea typeface="Calibri"/>
                <a:cs typeface="Calibri"/>
              </a:rPr>
              <a:t>uint</a:t>
            </a:r>
            <a:r>
              <a:rPr lang="en-US" sz="1100" b="0" dirty="0">
                <a:solidFill>
                  <a:schemeClr val="bg1"/>
                </a:solidFill>
                <a:effectLst/>
                <a:ea typeface="Calibri"/>
                <a:cs typeface="Calibri"/>
              </a:rPr>
              <a:t>)</a:t>
            </a:r>
            <a:r>
              <a:rPr lang="en-US" sz="1100" b="0" dirty="0">
                <a:solidFill>
                  <a:schemeClr val="bg1"/>
                </a:solidFill>
                <a:effectLst/>
              </a:rPr>
              <a:t> </a:t>
            </a:r>
            <a:r>
              <a:rPr lang="en-US" sz="1100" b="0" dirty="0">
                <a:solidFill>
                  <a:schemeClr val="tx1"/>
                </a:solidFill>
                <a:effectLst/>
              </a:rPr>
              <a:t>{</a:t>
            </a:r>
          </a:p>
          <a:p>
            <a:r>
              <a:rPr lang="en-US" sz="1100" b="0" dirty="0">
                <a:solidFill>
                  <a:schemeClr val="tx1"/>
                </a:solidFill>
                <a:effectLst/>
              </a:rPr>
              <a:t>        a = 3;</a:t>
            </a:r>
          </a:p>
          <a:p>
            <a:r>
              <a:rPr lang="en-US" sz="1100" b="0" dirty="0">
                <a:solidFill>
                  <a:schemeClr val="tx1"/>
                </a:solidFill>
                <a:effectLst/>
              </a:rPr>
              <a:t>        b = 2; </a:t>
            </a:r>
          </a:p>
          <a:p>
            <a:r>
              <a:rPr lang="en-US" sz="1100" b="0" dirty="0">
                <a:solidFill>
                  <a:schemeClr val="tx1"/>
                </a:solidFill>
                <a:effectLst/>
              </a:rPr>
              <a:t>        return </a:t>
            </a:r>
            <a:r>
              <a:rPr lang="en-US" sz="1100" b="0" dirty="0" err="1">
                <a:solidFill>
                  <a:schemeClr val="tx1"/>
                </a:solidFill>
                <a:effectLst/>
              </a:rPr>
              <a:t>Adder.add</a:t>
            </a:r>
            <a:r>
              <a:rPr lang="en-US" sz="1100" b="0" dirty="0">
                <a:solidFill>
                  <a:schemeClr val="tx1"/>
                </a:solidFill>
                <a:effectLst/>
              </a:rPr>
              <a:t>(a, b);</a:t>
            </a:r>
          </a:p>
          <a:p>
            <a:r>
              <a:rPr lang="en-US" sz="1100" b="0" dirty="0">
                <a:solidFill>
                  <a:schemeClr val="tx1"/>
                </a:solidFill>
                <a:effectLst/>
              </a:rPr>
              <a:t>    }</a:t>
            </a:r>
          </a:p>
          <a:p>
            <a:r>
              <a:rPr lang="en-US" sz="1100" b="0" dirty="0">
                <a:solidFill>
                  <a:schemeClr val="bg1"/>
                </a:solidFill>
                <a:effectLst/>
              </a:rPr>
              <a:t>    </a:t>
            </a:r>
          </a:p>
          <a:p>
            <a:r>
              <a:rPr lang="en-US" sz="1100" b="0" dirty="0">
                <a:solidFill>
                  <a:schemeClr val="bg1"/>
                </a:solidFill>
                <a:effectLst/>
              </a:rPr>
              <a:t>    </a:t>
            </a:r>
            <a:r>
              <a:rPr lang="en-US" sz="1100" b="0" dirty="0">
                <a:solidFill>
                  <a:schemeClr val="accent2"/>
                </a:solidFill>
                <a:effectLst/>
              </a:rPr>
              <a:t>//10650 execution cost</a:t>
            </a:r>
          </a:p>
          <a:p>
            <a:r>
              <a:rPr lang="en-US" sz="1100" b="0" dirty="0">
                <a:solidFill>
                  <a:schemeClr val="bg1"/>
                </a:solidFill>
                <a:effectLst/>
              </a:rPr>
              <a:t>    </a:t>
            </a:r>
            <a:r>
              <a:rPr lang="en-US" sz="1100" b="0" dirty="0">
                <a:solidFill>
                  <a:schemeClr val="accent1"/>
                </a:solidFill>
                <a:effectLst/>
                <a:ea typeface="Calibri"/>
                <a:cs typeface="Calibri"/>
              </a:rPr>
              <a:t>function</a:t>
            </a:r>
            <a:r>
              <a:rPr lang="en-US" sz="1100" b="0" dirty="0">
                <a:solidFill>
                  <a:schemeClr val="bg1"/>
                </a:solidFill>
                <a:effectLst/>
              </a:rPr>
              <a:t> </a:t>
            </a:r>
            <a:r>
              <a:rPr lang="en-US" sz="1100" b="0" dirty="0" err="1">
                <a:solidFill>
                  <a:schemeClr val="tx1"/>
                </a:solidFill>
                <a:effectLst/>
              </a:rPr>
              <a:t>doEfficientStuff</a:t>
            </a:r>
            <a:r>
              <a:rPr lang="en-US" sz="1100" b="0" dirty="0">
                <a:solidFill>
                  <a:schemeClr val="tx1"/>
                </a:solidFill>
                <a:effectLst/>
              </a:rPr>
              <a:t>() </a:t>
            </a:r>
            <a:r>
              <a:rPr lang="en-US" sz="1100" dirty="0">
                <a:solidFill>
                  <a:schemeClr val="bg1"/>
                </a:solidFill>
                <a:effectLst/>
                <a:ea typeface="Calibri"/>
                <a:cs typeface="Calibri"/>
              </a:rPr>
              <a:t>returns(</a:t>
            </a:r>
            <a:r>
              <a:rPr lang="en-US" sz="1100" dirty="0" err="1">
                <a:solidFill>
                  <a:schemeClr val="bg1"/>
                </a:solidFill>
                <a:effectLst/>
                <a:ea typeface="Calibri"/>
                <a:cs typeface="Calibri"/>
              </a:rPr>
              <a:t>uint</a:t>
            </a:r>
            <a:r>
              <a:rPr lang="en-US" sz="1100" dirty="0">
                <a:solidFill>
                  <a:schemeClr val="bg1"/>
                </a:solidFill>
                <a:effectLst/>
                <a:ea typeface="Calibri"/>
                <a:cs typeface="Calibri"/>
              </a:rPr>
              <a:t>)</a:t>
            </a:r>
            <a:r>
              <a:rPr lang="en-US" sz="1100" b="0" dirty="0">
                <a:solidFill>
                  <a:schemeClr val="bg1"/>
                </a:solidFill>
                <a:effectLst/>
              </a:rPr>
              <a:t> </a:t>
            </a:r>
            <a:r>
              <a:rPr lang="en-US" sz="1100" b="0" dirty="0">
                <a:solidFill>
                  <a:schemeClr val="tx1"/>
                </a:solidFill>
                <a:effectLst/>
              </a:rPr>
              <a:t>{</a:t>
            </a:r>
          </a:p>
          <a:p>
            <a:r>
              <a:rPr lang="en-US" sz="1100" b="0" dirty="0">
                <a:solidFill>
                  <a:schemeClr val="tx1"/>
                </a:solidFill>
                <a:effectLst/>
              </a:rPr>
              <a:t>        a = 3;</a:t>
            </a:r>
          </a:p>
          <a:p>
            <a:r>
              <a:rPr lang="en-US" sz="1100" b="0" dirty="0">
                <a:solidFill>
                  <a:schemeClr val="tx1"/>
                </a:solidFill>
                <a:effectLst/>
              </a:rPr>
              <a:t>        b = 2;</a:t>
            </a:r>
          </a:p>
          <a:p>
            <a:r>
              <a:rPr lang="en-US" sz="1100" b="0" dirty="0">
                <a:solidFill>
                  <a:schemeClr val="tx1"/>
                </a:solidFill>
                <a:effectLst/>
              </a:rPr>
              <a:t>        </a:t>
            </a:r>
          </a:p>
          <a:p>
            <a:r>
              <a:rPr lang="en-US" sz="1100" b="0" dirty="0">
                <a:solidFill>
                  <a:schemeClr val="tx1"/>
                </a:solidFill>
                <a:effectLst/>
              </a:rPr>
              <a:t>        return a + b;</a:t>
            </a:r>
          </a:p>
          <a:p>
            <a:r>
              <a:rPr lang="en-US" sz="1100" b="0" dirty="0">
                <a:solidFill>
                  <a:schemeClr val="tx1"/>
                </a:solidFill>
                <a:effectLst/>
              </a:rPr>
              <a:t>    }</a:t>
            </a:r>
          </a:p>
          <a:p>
            <a:r>
              <a:rPr lang="en-US" sz="1100" b="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sz="quarter" idx="10"/>
          </p:nvPr>
        </p:nvSpPr>
        <p:spPr>
          <a:xfrm>
            <a:off x="142804" y="1010508"/>
            <a:ext cx="8863572" cy="3900800"/>
          </a:xfrm>
          <a:prstGeom prst="rect">
            <a:avLst/>
          </a:prstGeom>
          <a:noFill/>
          <a:ln>
            <a:noFill/>
          </a:ln>
        </p:spPr>
        <p:txBody>
          <a:bodyPr spcFirstLastPara="1" wrap="square" lIns="81025" tIns="27000" rIns="81025" bIns="27000" anchor="t" anchorCtr="0">
            <a:noAutofit/>
          </a:bodyPr>
          <a:lstStyle/>
          <a:p>
            <a:pPr marL="0" marR="0" lvl="0" indent="0" algn="ctr" rtl="0">
              <a:lnSpc>
                <a:spcPct val="105000"/>
              </a:lnSpc>
              <a:spcBef>
                <a:spcPts val="0"/>
              </a:spcBef>
              <a:spcAft>
                <a:spcPts val="0"/>
              </a:spcAft>
              <a:buClr>
                <a:srgbClr val="F2B254"/>
              </a:buClr>
              <a:buSzPts val="5400"/>
              <a:buFont typeface="Noto Sans Symbols"/>
              <a:buNone/>
            </a:pPr>
            <a:r>
              <a:rPr lang="en-GB" sz="6200" b="1" i="0" u="none" strike="noStrike" cap="none" dirty="0">
                <a:solidFill>
                  <a:schemeClr val="bg1"/>
                </a:solidFill>
                <a:latin typeface="Calibri"/>
                <a:ea typeface="Calibri"/>
                <a:cs typeface="Calibri"/>
                <a:sym typeface="Calibri"/>
              </a:rPr>
              <a:t>sli.do</a:t>
            </a:r>
            <a:r>
              <a:rPr lang="en-GB" sz="4500" b="1" i="0" u="none" strike="noStrike" cap="none" dirty="0">
                <a:solidFill>
                  <a:schemeClr val="lt1"/>
                </a:solidFill>
                <a:latin typeface="Calibri"/>
                <a:ea typeface="Calibri"/>
                <a:cs typeface="Calibri"/>
                <a:sym typeface="Calibri"/>
              </a:rPr>
              <a:t/>
            </a:r>
            <a:br>
              <a:rPr lang="en-GB" sz="4500" b="1" i="0" u="none" strike="noStrike" cap="none" dirty="0">
                <a:solidFill>
                  <a:schemeClr val="lt1"/>
                </a:solidFill>
                <a:latin typeface="Calibri"/>
                <a:ea typeface="Calibri"/>
                <a:cs typeface="Calibri"/>
                <a:sym typeface="Calibri"/>
              </a:rPr>
            </a:br>
            <a:r>
              <a:rPr lang="en-GB" sz="8600" b="1" i="0" u="none" strike="noStrike" cap="none" dirty="0">
                <a:latin typeface="Calibri"/>
                <a:ea typeface="Calibri"/>
                <a:cs typeface="Calibri"/>
                <a:sym typeface="Calibri"/>
              </a:rPr>
              <a:t>#</a:t>
            </a:r>
            <a:r>
              <a:rPr lang="en-GB" sz="8600" b="1" dirty="0" err="1"/>
              <a:t>SContracts</a:t>
            </a:r>
            <a:endParaRPr sz="4500" b="1" i="0" u="none" strike="noStrike" cap="none" dirty="0">
              <a:solidFill>
                <a:schemeClr val="lt1"/>
              </a:solidFill>
              <a:latin typeface="Calibri"/>
              <a:ea typeface="Calibri"/>
              <a:cs typeface="Calibri"/>
              <a:sym typeface="Calibri"/>
            </a:endParaRPr>
          </a:p>
          <a:p>
            <a:pPr marL="228600" marR="0" lvl="0" indent="-63500" algn="l" rtl="0">
              <a:lnSpc>
                <a:spcPct val="105000"/>
              </a:lnSpc>
              <a:spcBef>
                <a:spcPts val="900"/>
              </a:spcBef>
              <a:spcAft>
                <a:spcPts val="0"/>
              </a:spcAft>
              <a:buClr>
                <a:srgbClr val="F2B254"/>
              </a:buClr>
              <a:buSzPts val="2600"/>
              <a:buFont typeface="Noto Sans Symbols"/>
              <a:buNone/>
            </a:pPr>
            <a:endParaRPr sz="2600" b="0" i="0" u="none" strike="noStrike" cap="none" dirty="0">
              <a:solidFill>
                <a:schemeClr val="lt1"/>
              </a:solidFill>
              <a:latin typeface="Calibri"/>
              <a:ea typeface="Calibri"/>
              <a:cs typeface="Calibri"/>
              <a:sym typeface="Calibri"/>
            </a:endParaRPr>
          </a:p>
        </p:txBody>
      </p:sp>
      <p:sp>
        <p:nvSpPr>
          <p:cNvPr id="143" name="Shape 143"/>
          <p:cNvSpPr txBox="1">
            <a:spLocks noGrp="1"/>
          </p:cNvSpPr>
          <p:nvPr>
            <p:ph type="title"/>
          </p:nvPr>
        </p:nvSpPr>
        <p:spPr>
          <a:prstGeom prst="rect">
            <a:avLst/>
          </a:prstGeom>
          <a:noFill/>
          <a:ln>
            <a:noFill/>
          </a:ln>
        </p:spPr>
        <p:txBody>
          <a:bodyPr spcFirstLastPara="1" wrap="square" lIns="81025" tIns="27000" rIns="81025" bIns="27000" anchor="ctr" anchorCtr="0">
            <a:noAutofit/>
          </a:bodyPr>
          <a:lstStyle/>
          <a:p>
            <a:pPr marL="0" marR="0" lvl="0" indent="0" algn="l" rtl="0">
              <a:lnSpc>
                <a:spcPct val="90000"/>
              </a:lnSpc>
              <a:spcBef>
                <a:spcPts val="0"/>
              </a:spcBef>
              <a:spcAft>
                <a:spcPts val="0"/>
              </a:spcAft>
              <a:buClr>
                <a:srgbClr val="F3BE60"/>
              </a:buClr>
              <a:buSzPts val="3000"/>
              <a:buFont typeface="Calibri"/>
              <a:buNone/>
            </a:pPr>
            <a:r>
              <a:rPr lang="en-GB" sz="3000" b="1" i="0" u="none" strike="noStrike" cap="none" dirty="0">
                <a:latin typeface="Calibri"/>
                <a:ea typeface="Calibri"/>
                <a:cs typeface="Calibri"/>
                <a:sym typeface="Calibri"/>
              </a:rPr>
              <a:t>Questions</a:t>
            </a:r>
            <a:endParaRPr sz="11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Operations like</a:t>
            </a:r>
            <a:endParaRPr dirty="0"/>
          </a:p>
          <a:p>
            <a:pPr marL="914400" lvl="1" indent="-349250" rtl="0">
              <a:spcBef>
                <a:spcPts val="0"/>
              </a:spcBef>
              <a:spcAft>
                <a:spcPts val="0"/>
              </a:spcAft>
              <a:buClr>
                <a:schemeClr val="tx1"/>
              </a:buClr>
              <a:buSzPts val="1900"/>
            </a:pPr>
            <a:r>
              <a:rPr lang="en-GB" b="1" dirty="0">
                <a:solidFill>
                  <a:schemeClr val="bg1"/>
                </a:solidFill>
              </a:rPr>
              <a:t>balance lookup</a:t>
            </a:r>
            <a:endParaRPr b="1" dirty="0">
              <a:solidFill>
                <a:schemeClr val="bg1"/>
              </a:solidFill>
            </a:endParaRPr>
          </a:p>
          <a:p>
            <a:pPr marL="914400" lvl="1" indent="-349250" rtl="0">
              <a:spcBef>
                <a:spcPts val="0"/>
              </a:spcBef>
              <a:spcAft>
                <a:spcPts val="0"/>
              </a:spcAft>
              <a:buClr>
                <a:schemeClr val="tx1"/>
              </a:buClr>
              <a:buSzPts val="1900"/>
            </a:pPr>
            <a:r>
              <a:rPr lang="en-GB" dirty="0"/>
              <a:t>Reading </a:t>
            </a:r>
            <a:r>
              <a:rPr lang="en-GB" b="1" dirty="0">
                <a:solidFill>
                  <a:schemeClr val="bg1"/>
                </a:solidFill>
              </a:rPr>
              <a:t>msg</a:t>
            </a:r>
            <a:r>
              <a:rPr lang="en-GB" dirty="0"/>
              <a:t>.*, </a:t>
            </a:r>
            <a:r>
              <a:rPr lang="en-GB" b="1" dirty="0">
                <a:solidFill>
                  <a:schemeClr val="bg1"/>
                </a:solidFill>
              </a:rPr>
              <a:t>block</a:t>
            </a:r>
            <a:r>
              <a:rPr lang="en-GB" dirty="0"/>
              <a:t>.*, </a:t>
            </a:r>
            <a:r>
              <a:rPr lang="en-GB" b="1" dirty="0">
                <a:solidFill>
                  <a:schemeClr val="bg1"/>
                </a:solidFill>
              </a:rPr>
              <a:t>tx</a:t>
            </a:r>
            <a:r>
              <a:rPr lang="en-GB" dirty="0"/>
              <a:t>.*</a:t>
            </a:r>
            <a:endParaRPr dirty="0"/>
          </a:p>
        </p:txBody>
      </p:sp>
      <p:sp>
        <p:nvSpPr>
          <p:cNvPr id="246" name="Shape 24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Avoid Too Much Global State Read</a:t>
            </a:r>
            <a:endParaRPr dirty="0"/>
          </a:p>
        </p:txBody>
      </p:sp>
      <p:pic>
        <p:nvPicPr>
          <p:cNvPr id="3" name="Picture 2">
            <a:extLst>
              <a:ext uri="{FF2B5EF4-FFF2-40B4-BE49-F238E27FC236}">
                <a16:creationId xmlns:a16="http://schemas.microsoft.com/office/drawing/2014/main" id="{4B3DCE45-1512-4DC4-AC56-737C1F0909C7}"/>
              </a:ext>
            </a:extLst>
          </p:cNvPr>
          <p:cNvPicPr>
            <a:picLocks noChangeAspect="1"/>
          </p:cNvPicPr>
          <p:nvPr/>
        </p:nvPicPr>
        <p:blipFill>
          <a:blip r:embed="rId3"/>
          <a:stretch>
            <a:fillRect/>
          </a:stretch>
        </p:blipFill>
        <p:spPr>
          <a:xfrm>
            <a:off x="5657850" y="1971206"/>
            <a:ext cx="2422785" cy="2422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body" sz="quarter" idx="10"/>
          </p:nvPr>
        </p:nvSpPr>
        <p:spPr>
          <a:xfrm>
            <a:off x="142802" y="897094"/>
            <a:ext cx="4543498" cy="3900800"/>
          </a:xfrm>
          <a:prstGeom prst="rect">
            <a:avLst/>
          </a:prstGeom>
        </p:spPr>
        <p:txBody>
          <a:bodyPr spcFirstLastPara="1" wrap="square" lIns="68575" tIns="68575" rIns="68575" bIns="68575" anchor="t" anchorCtr="0">
            <a:noAutofit/>
          </a:bodyPr>
          <a:lstStyle/>
          <a:p>
            <a:pPr marL="520700" lvl="0" indent="-457200">
              <a:spcBef>
                <a:spcPts val="500"/>
              </a:spcBef>
              <a:spcAft>
                <a:spcPts val="0"/>
              </a:spcAft>
              <a:buSzPts val="2600"/>
            </a:pPr>
            <a:r>
              <a:rPr lang="en-GB" dirty="0"/>
              <a:t>Instead of doing </a:t>
            </a:r>
            <a:r>
              <a:rPr lang="en-GB" dirty="0"/>
              <a:t/>
            </a:r>
            <a:br>
              <a:rPr lang="en-GB" dirty="0"/>
            </a:br>
            <a:r>
              <a:rPr lang="en-GB" dirty="0" smtClean="0"/>
              <a:t>operations </a:t>
            </a:r>
            <a:r>
              <a:rPr lang="en-GB" dirty="0"/>
              <a:t>on state </a:t>
            </a:r>
            <a:r>
              <a:rPr lang="en-GB" dirty="0" smtClean="0"/>
              <a:t/>
            </a:r>
            <a:br>
              <a:rPr lang="en-GB" dirty="0" smtClean="0"/>
            </a:br>
            <a:r>
              <a:rPr lang="en-GB" dirty="0" smtClean="0"/>
              <a:t>variable</a:t>
            </a:r>
            <a:r>
              <a:rPr lang="en-GB" dirty="0"/>
              <a:t>, do them on </a:t>
            </a:r>
            <a:r>
              <a:rPr lang="en-GB" dirty="0" smtClean="0"/>
              <a:t/>
            </a:r>
            <a:br>
              <a:rPr lang="en-GB" dirty="0" smtClean="0"/>
            </a:br>
            <a:r>
              <a:rPr lang="en-GB" dirty="0" smtClean="0"/>
              <a:t>local </a:t>
            </a:r>
            <a:r>
              <a:rPr lang="en-GB" dirty="0"/>
              <a:t>ones and </a:t>
            </a:r>
            <a:r>
              <a:rPr lang="en-GB" b="1" dirty="0">
                <a:solidFill>
                  <a:schemeClr val="bg1"/>
                </a:solidFill>
              </a:rPr>
              <a:t>write to state </a:t>
            </a:r>
            <a:r>
              <a:rPr lang="bg-BG" b="1" dirty="0">
                <a:solidFill>
                  <a:schemeClr val="bg1"/>
                </a:solidFill>
              </a:rPr>
              <a:t/>
            </a:r>
            <a:br>
              <a:rPr lang="bg-BG" b="1" dirty="0">
                <a:solidFill>
                  <a:schemeClr val="bg1"/>
                </a:solidFill>
              </a:rPr>
            </a:br>
            <a:r>
              <a:rPr lang="en-GB" b="1" dirty="0">
                <a:solidFill>
                  <a:schemeClr val="bg1"/>
                </a:solidFill>
              </a:rPr>
              <a:t>once</a:t>
            </a:r>
            <a:endParaRPr b="1" dirty="0">
              <a:solidFill>
                <a:schemeClr val="bg1"/>
              </a:solidFill>
            </a:endParaRPr>
          </a:p>
        </p:txBody>
      </p:sp>
      <p:sp>
        <p:nvSpPr>
          <p:cNvPr id="252" name="Shape 252"/>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Memory Caching</a:t>
            </a:r>
            <a:endParaRPr dirty="0"/>
          </a:p>
        </p:txBody>
      </p:sp>
      <p:sp>
        <p:nvSpPr>
          <p:cNvPr id="5" name="Text Placeholder 5"/>
          <p:cNvSpPr txBox="1">
            <a:spLocks/>
          </p:cNvSpPr>
          <p:nvPr/>
        </p:nvSpPr>
        <p:spPr>
          <a:xfrm>
            <a:off x="4835012" y="867718"/>
            <a:ext cx="3893352" cy="417780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solidFill>
                  <a:schemeClr val="bg1"/>
                </a:solidFill>
                <a:effectLst/>
                <a:ea typeface="Calibri"/>
                <a:cs typeface="Calibri"/>
              </a:rPr>
              <a:t>contract</a:t>
            </a:r>
            <a:r>
              <a:rPr lang="en-US" sz="1100" b="0" dirty="0">
                <a:solidFill>
                  <a:schemeClr val="bg1"/>
                </a:solidFill>
                <a:effectLst/>
              </a:rPr>
              <a:t> </a:t>
            </a:r>
            <a:r>
              <a:rPr lang="en-US" sz="1100" b="0" dirty="0" err="1">
                <a:solidFill>
                  <a:schemeClr val="tx1"/>
                </a:solidFill>
                <a:effectLst/>
              </a:rPr>
              <a:t>MemoryCache</a:t>
            </a:r>
            <a:r>
              <a:rPr lang="en-US" sz="1100" b="0" dirty="0">
                <a:solidFill>
                  <a:schemeClr val="tx1"/>
                </a:solidFill>
                <a:effectLst/>
              </a:rPr>
              <a:t> {</a:t>
            </a:r>
          </a:p>
          <a:p>
            <a:r>
              <a:rPr lang="en-US" sz="1100" b="0" dirty="0">
                <a:solidFill>
                  <a:schemeClr val="bg1"/>
                </a:solidFill>
                <a:effectLst/>
              </a:rPr>
              <a:t>    </a:t>
            </a:r>
            <a:r>
              <a:rPr lang="en-US" sz="1100" dirty="0" err="1">
                <a:solidFill>
                  <a:schemeClr val="bg1"/>
                </a:solidFill>
                <a:effectLst/>
                <a:ea typeface="Calibri"/>
                <a:cs typeface="Calibri"/>
              </a:rPr>
              <a:t>uint</a:t>
            </a:r>
            <a:r>
              <a:rPr lang="en-US" sz="1100" b="0" dirty="0">
                <a:solidFill>
                  <a:schemeClr val="bg1"/>
                </a:solidFill>
                <a:effectLst/>
              </a:rPr>
              <a:t> </a:t>
            </a:r>
            <a:r>
              <a:rPr lang="en-US" sz="1100" b="0" dirty="0">
                <a:solidFill>
                  <a:schemeClr val="tx1"/>
                </a:solidFill>
                <a:effectLst/>
              </a:rPr>
              <a:t>a = 3;</a:t>
            </a:r>
          </a:p>
          <a:p>
            <a:r>
              <a:rPr lang="en-US" sz="1100" b="0" dirty="0">
                <a:solidFill>
                  <a:schemeClr val="bg1"/>
                </a:solidFill>
                <a:effectLst/>
              </a:rPr>
              <a:t>    </a:t>
            </a:r>
          </a:p>
          <a:p>
            <a:r>
              <a:rPr lang="en-US" sz="1100" b="0" dirty="0">
                <a:solidFill>
                  <a:schemeClr val="bg1"/>
                </a:solidFill>
                <a:effectLst/>
              </a:rPr>
              <a:t>    </a:t>
            </a:r>
            <a:r>
              <a:rPr lang="en-US" sz="1100" b="0" dirty="0">
                <a:solidFill>
                  <a:schemeClr val="accent2"/>
                </a:solidFill>
                <a:effectLst/>
                <a:ea typeface="Calibri"/>
                <a:cs typeface="Calibri"/>
              </a:rPr>
              <a:t>//53120 gas</a:t>
            </a:r>
          </a:p>
          <a:p>
            <a:r>
              <a:rPr lang="en-US" sz="1100" b="0" dirty="0">
                <a:solidFill>
                  <a:schemeClr val="bg1"/>
                </a:solidFill>
                <a:effectLst/>
              </a:rPr>
              <a:t>    </a:t>
            </a:r>
            <a:r>
              <a:rPr lang="en-US" sz="1100" dirty="0">
                <a:solidFill>
                  <a:schemeClr val="bg1"/>
                </a:solidFill>
                <a:effectLst/>
                <a:ea typeface="Calibri"/>
                <a:cs typeface="Calibri"/>
              </a:rPr>
              <a:t>function</a:t>
            </a:r>
            <a:r>
              <a:rPr lang="en-US" sz="1100" b="0" dirty="0">
                <a:solidFill>
                  <a:schemeClr val="bg1"/>
                </a:solidFill>
                <a:effectLst/>
              </a:rPr>
              <a:t> </a:t>
            </a:r>
            <a:r>
              <a:rPr lang="en-US" sz="1100" b="0" dirty="0" err="1">
                <a:solidFill>
                  <a:schemeClr val="tx1"/>
                </a:solidFill>
                <a:effectLst/>
              </a:rPr>
              <a:t>doStuff</a:t>
            </a:r>
            <a:r>
              <a:rPr lang="en-US" sz="1100" b="0" dirty="0">
                <a:solidFill>
                  <a:schemeClr val="tx1"/>
                </a:solidFill>
                <a:effectLst/>
              </a:rPr>
              <a:t>() {</a:t>
            </a:r>
          </a:p>
          <a:p>
            <a:r>
              <a:rPr lang="en-US" sz="1100" b="0" dirty="0">
                <a:solidFill>
                  <a:schemeClr val="bg1"/>
                </a:solidFill>
                <a:effectLst/>
              </a:rPr>
              <a:t>        </a:t>
            </a:r>
            <a:r>
              <a:rPr lang="en-US" sz="1100" b="0" dirty="0">
                <a:solidFill>
                  <a:schemeClr val="bg1"/>
                </a:solidFill>
                <a:effectLst/>
                <a:ea typeface="Calibri"/>
                <a:cs typeface="Calibri"/>
              </a:rPr>
              <a:t>for</a:t>
            </a:r>
            <a:r>
              <a:rPr lang="en-US" sz="1100" b="0" dirty="0">
                <a:solidFill>
                  <a:schemeClr val="tx1"/>
                </a:solidFill>
                <a:effectLst/>
                <a:ea typeface="Calibri"/>
                <a:cs typeface="Calibri"/>
              </a:rPr>
              <a:t>(</a:t>
            </a:r>
            <a:r>
              <a:rPr lang="en-US" sz="1100" b="0" dirty="0" err="1">
                <a:solidFill>
                  <a:schemeClr val="bg1"/>
                </a:solidFill>
                <a:effectLst/>
                <a:ea typeface="Calibri"/>
                <a:cs typeface="Calibri"/>
              </a:rPr>
              <a:t>uint</a:t>
            </a:r>
            <a:r>
              <a:rPr lang="en-US" sz="1100" b="0" dirty="0">
                <a:solidFill>
                  <a:schemeClr val="bg1"/>
                </a:solidFill>
                <a:effectLst/>
              </a:rPr>
              <a:t> </a:t>
            </a:r>
            <a:r>
              <a:rPr lang="en-US" sz="1100" b="0" dirty="0" err="1">
                <a:solidFill>
                  <a:schemeClr val="tx1"/>
                </a:solidFill>
                <a:effectLst/>
              </a:rPr>
              <a:t>i</a:t>
            </a:r>
            <a:r>
              <a:rPr lang="en-US" sz="1100" b="0" dirty="0">
                <a:solidFill>
                  <a:schemeClr val="tx1"/>
                </a:solidFill>
                <a:effectLst/>
              </a:rPr>
              <a:t> = 0; </a:t>
            </a:r>
            <a:r>
              <a:rPr lang="en-US" sz="1100" b="0" dirty="0" err="1">
                <a:solidFill>
                  <a:schemeClr val="tx1"/>
                </a:solidFill>
                <a:effectLst/>
              </a:rPr>
              <a:t>i</a:t>
            </a:r>
            <a:r>
              <a:rPr lang="en-US" sz="1100" b="0" dirty="0">
                <a:solidFill>
                  <a:schemeClr val="tx1"/>
                </a:solidFill>
                <a:effectLst/>
              </a:rPr>
              <a:t>&lt;10; </a:t>
            </a:r>
            <a:r>
              <a:rPr lang="en-US" sz="1100" b="0" dirty="0" err="1">
                <a:solidFill>
                  <a:schemeClr val="tx1"/>
                </a:solidFill>
                <a:effectLst/>
              </a:rPr>
              <a:t>i</a:t>
            </a:r>
            <a:r>
              <a:rPr lang="en-US" sz="1100" b="0" dirty="0">
                <a:solidFill>
                  <a:schemeClr val="tx1"/>
                </a:solidFill>
                <a:effectLst/>
              </a:rPr>
              <a:t>++) {</a:t>
            </a:r>
          </a:p>
          <a:p>
            <a:r>
              <a:rPr lang="en-US" sz="1100" b="0" dirty="0">
                <a:solidFill>
                  <a:schemeClr val="tx1"/>
                </a:solidFill>
                <a:effectLst/>
              </a:rPr>
              <a:t>            a++;</a:t>
            </a:r>
          </a:p>
          <a:p>
            <a:r>
              <a:rPr lang="en-US" sz="1100" b="0" dirty="0">
                <a:solidFill>
                  <a:schemeClr val="tx1"/>
                </a:solidFill>
                <a:effectLst/>
              </a:rPr>
              <a:t>        }</a:t>
            </a:r>
          </a:p>
          <a:p>
            <a:r>
              <a:rPr lang="en-US" sz="1100" b="0" dirty="0">
                <a:solidFill>
                  <a:schemeClr val="tx1"/>
                </a:solidFill>
                <a:effectLst/>
              </a:rPr>
              <a:t>    }</a:t>
            </a:r>
          </a:p>
          <a:p>
            <a:r>
              <a:rPr lang="en-US" sz="1100" b="0" dirty="0">
                <a:solidFill>
                  <a:schemeClr val="bg1"/>
                </a:solidFill>
                <a:effectLst/>
              </a:rPr>
              <a:t>    </a:t>
            </a:r>
          </a:p>
          <a:p>
            <a:r>
              <a:rPr lang="en-US" sz="1100" b="0" dirty="0">
                <a:solidFill>
                  <a:schemeClr val="accent2"/>
                </a:solidFill>
                <a:effectLst/>
              </a:rPr>
              <a:t>    </a:t>
            </a:r>
            <a:r>
              <a:rPr lang="en-US" sz="1100" b="0" dirty="0">
                <a:solidFill>
                  <a:schemeClr val="accent2"/>
                </a:solidFill>
                <a:effectLst/>
                <a:ea typeface="Calibri"/>
                <a:cs typeface="Calibri"/>
              </a:rPr>
              <a:t>//this method uses memory caching</a:t>
            </a:r>
          </a:p>
          <a:p>
            <a:r>
              <a:rPr lang="en-US" sz="1100" b="0" dirty="0">
                <a:solidFill>
                  <a:schemeClr val="accent2"/>
                </a:solidFill>
                <a:effectLst/>
                <a:ea typeface="Calibri"/>
                <a:cs typeface="Calibri"/>
              </a:rPr>
              <a:t>    //do most changes on local variables and</a:t>
            </a:r>
          </a:p>
          <a:p>
            <a:r>
              <a:rPr lang="en-US" sz="1100" b="0" dirty="0">
                <a:solidFill>
                  <a:schemeClr val="accent2"/>
                </a:solidFill>
                <a:effectLst/>
                <a:ea typeface="Calibri"/>
                <a:cs typeface="Calibri"/>
              </a:rPr>
              <a:t>    //write to storage at the end</a:t>
            </a:r>
          </a:p>
          <a:p>
            <a:r>
              <a:rPr lang="en-US" sz="1100" b="0" dirty="0">
                <a:solidFill>
                  <a:schemeClr val="accent2"/>
                </a:solidFill>
                <a:effectLst/>
              </a:rPr>
              <a:t>    </a:t>
            </a:r>
          </a:p>
          <a:p>
            <a:r>
              <a:rPr lang="en-US" sz="1100" b="0" dirty="0">
                <a:solidFill>
                  <a:schemeClr val="accent2"/>
                </a:solidFill>
                <a:effectLst/>
              </a:rPr>
              <a:t>    </a:t>
            </a:r>
            <a:r>
              <a:rPr lang="en-US" sz="1100" b="0" dirty="0">
                <a:solidFill>
                  <a:schemeClr val="accent2"/>
                </a:solidFill>
                <a:effectLst/>
                <a:ea typeface="Calibri"/>
                <a:cs typeface="Calibri"/>
              </a:rPr>
              <a:t>//6145 gas</a:t>
            </a:r>
          </a:p>
          <a:p>
            <a:r>
              <a:rPr lang="en-US" sz="1100" b="0" dirty="0">
                <a:solidFill>
                  <a:schemeClr val="bg1"/>
                </a:solidFill>
                <a:effectLst/>
              </a:rPr>
              <a:t>    </a:t>
            </a:r>
            <a:r>
              <a:rPr lang="en-US" sz="1100" dirty="0">
                <a:solidFill>
                  <a:schemeClr val="bg1"/>
                </a:solidFill>
                <a:effectLst/>
                <a:ea typeface="Calibri"/>
                <a:cs typeface="Calibri"/>
              </a:rPr>
              <a:t>function</a:t>
            </a:r>
            <a:r>
              <a:rPr lang="en-US" sz="1100" b="0" dirty="0">
                <a:solidFill>
                  <a:schemeClr val="bg1"/>
                </a:solidFill>
                <a:effectLst/>
              </a:rPr>
              <a:t> </a:t>
            </a:r>
            <a:r>
              <a:rPr lang="en-US" sz="1100" b="0" dirty="0" err="1">
                <a:solidFill>
                  <a:schemeClr val="tx1"/>
                </a:solidFill>
                <a:effectLst/>
              </a:rPr>
              <a:t>doOptimalStuff</a:t>
            </a:r>
            <a:r>
              <a:rPr lang="en-US" sz="1100" b="0" dirty="0">
                <a:solidFill>
                  <a:schemeClr val="tx1"/>
                </a:solidFill>
                <a:effectLst/>
              </a:rPr>
              <a:t>() {</a:t>
            </a:r>
          </a:p>
          <a:p>
            <a:r>
              <a:rPr lang="en-US" sz="1100" b="0" dirty="0">
                <a:solidFill>
                  <a:schemeClr val="bg1"/>
                </a:solidFill>
                <a:effectLst/>
              </a:rPr>
              <a:t>        </a:t>
            </a:r>
            <a:r>
              <a:rPr lang="en-US" sz="1100" dirty="0" err="1">
                <a:solidFill>
                  <a:schemeClr val="bg1"/>
                </a:solidFill>
                <a:effectLst/>
                <a:ea typeface="Calibri"/>
                <a:cs typeface="Calibri"/>
              </a:rPr>
              <a:t>uint</a:t>
            </a:r>
            <a:r>
              <a:rPr lang="en-US" sz="1100" b="0" dirty="0">
                <a:solidFill>
                  <a:schemeClr val="tx1"/>
                </a:solidFill>
                <a:effectLst/>
              </a:rPr>
              <a:t> _a = a;</a:t>
            </a:r>
          </a:p>
          <a:p>
            <a:r>
              <a:rPr lang="en-US" sz="1100" b="0" dirty="0">
                <a:solidFill>
                  <a:schemeClr val="bg1"/>
                </a:solidFill>
                <a:effectLst/>
              </a:rPr>
              <a:t>        </a:t>
            </a:r>
            <a:r>
              <a:rPr lang="en-US" sz="1100" dirty="0">
                <a:solidFill>
                  <a:schemeClr val="bg1"/>
                </a:solidFill>
                <a:effectLst/>
                <a:ea typeface="Calibri"/>
                <a:cs typeface="Calibri"/>
              </a:rPr>
              <a:t>for</a:t>
            </a:r>
            <a:r>
              <a:rPr lang="en-US" sz="1100" b="0" dirty="0">
                <a:solidFill>
                  <a:schemeClr val="tx1"/>
                </a:solidFill>
                <a:effectLst/>
                <a:ea typeface="Calibri"/>
                <a:cs typeface="Calibri"/>
              </a:rPr>
              <a:t>(</a:t>
            </a:r>
            <a:r>
              <a:rPr lang="en-US" sz="1100" dirty="0" err="1">
                <a:solidFill>
                  <a:schemeClr val="bg1"/>
                </a:solidFill>
                <a:effectLst/>
                <a:ea typeface="Calibri"/>
                <a:cs typeface="Calibri"/>
              </a:rPr>
              <a:t>uint</a:t>
            </a:r>
            <a:r>
              <a:rPr lang="en-US" sz="1100" b="0" dirty="0">
                <a:solidFill>
                  <a:schemeClr val="bg1"/>
                </a:solidFill>
                <a:effectLst/>
              </a:rPr>
              <a:t> </a:t>
            </a:r>
            <a:r>
              <a:rPr lang="en-US" sz="1100" b="0" dirty="0" err="1">
                <a:solidFill>
                  <a:schemeClr val="tx1"/>
                </a:solidFill>
                <a:effectLst/>
              </a:rPr>
              <a:t>i</a:t>
            </a:r>
            <a:r>
              <a:rPr lang="en-US" sz="1100" b="0" dirty="0">
                <a:solidFill>
                  <a:schemeClr val="tx1"/>
                </a:solidFill>
                <a:effectLst/>
              </a:rPr>
              <a:t> = 0; </a:t>
            </a:r>
            <a:r>
              <a:rPr lang="en-US" sz="1100" b="0" dirty="0" err="1">
                <a:solidFill>
                  <a:schemeClr val="tx1"/>
                </a:solidFill>
                <a:effectLst/>
              </a:rPr>
              <a:t>i</a:t>
            </a:r>
            <a:r>
              <a:rPr lang="en-US" sz="1100" b="0" dirty="0">
                <a:solidFill>
                  <a:schemeClr val="tx1"/>
                </a:solidFill>
                <a:effectLst/>
              </a:rPr>
              <a:t>&lt;10; </a:t>
            </a:r>
            <a:r>
              <a:rPr lang="en-US" sz="1100" b="0" dirty="0" err="1">
                <a:solidFill>
                  <a:schemeClr val="tx1"/>
                </a:solidFill>
                <a:effectLst/>
              </a:rPr>
              <a:t>i</a:t>
            </a:r>
            <a:r>
              <a:rPr lang="en-US" sz="1100" b="0" dirty="0">
                <a:solidFill>
                  <a:schemeClr val="tx1"/>
                </a:solidFill>
                <a:effectLst/>
              </a:rPr>
              <a:t>++) {</a:t>
            </a:r>
          </a:p>
          <a:p>
            <a:r>
              <a:rPr lang="en-US" sz="1100" b="0" dirty="0">
                <a:solidFill>
                  <a:schemeClr val="tx1"/>
                </a:solidFill>
                <a:effectLst/>
              </a:rPr>
              <a:t>            _a++;</a:t>
            </a:r>
          </a:p>
          <a:p>
            <a:r>
              <a:rPr lang="en-US" sz="1100" b="0" dirty="0">
                <a:solidFill>
                  <a:schemeClr val="tx1"/>
                </a:solidFill>
                <a:effectLst/>
              </a:rPr>
              <a:t>        }</a:t>
            </a:r>
          </a:p>
          <a:p>
            <a:r>
              <a:rPr lang="en-US" sz="1100" b="0" dirty="0">
                <a:solidFill>
                  <a:schemeClr val="tx1"/>
                </a:solidFill>
                <a:effectLst/>
              </a:rPr>
              <a:t>        </a:t>
            </a:r>
          </a:p>
          <a:p>
            <a:r>
              <a:rPr lang="en-US" sz="1100" b="0" dirty="0">
                <a:solidFill>
                  <a:schemeClr val="tx1"/>
                </a:solidFill>
                <a:effectLst/>
              </a:rPr>
              <a:t>        a = _a;</a:t>
            </a:r>
          </a:p>
          <a:p>
            <a:r>
              <a:rPr lang="en-US" sz="1100" b="0" dirty="0">
                <a:solidFill>
                  <a:schemeClr val="tx1"/>
                </a:solidFill>
                <a:effectLst/>
              </a:rPr>
              <a:t>    }</a:t>
            </a:r>
          </a:p>
          <a:p>
            <a:r>
              <a:rPr lang="en-US" sz="1100" b="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err="1"/>
              <a:t>Struct</a:t>
            </a:r>
            <a:r>
              <a:rPr lang="en-GB" dirty="0"/>
              <a:t> Initializing</a:t>
            </a:r>
            <a:endParaRPr dirty="0"/>
          </a:p>
        </p:txBody>
      </p:sp>
      <p:sp>
        <p:nvSpPr>
          <p:cNvPr id="5" name="Text Placeholder 5"/>
          <p:cNvSpPr txBox="1">
            <a:spLocks/>
          </p:cNvSpPr>
          <p:nvPr/>
        </p:nvSpPr>
        <p:spPr>
          <a:xfrm>
            <a:off x="972558" y="914152"/>
            <a:ext cx="5811016" cy="415378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100" dirty="0">
                <a:solidFill>
                  <a:schemeClr val="bg1"/>
                </a:solidFill>
                <a:effectLst/>
                <a:ea typeface="Calibri"/>
                <a:cs typeface="Calibri"/>
              </a:rPr>
              <a:t>contract</a:t>
            </a:r>
            <a:r>
              <a:rPr lang="en-US" sz="1100" b="0" dirty="0">
                <a:solidFill>
                  <a:schemeClr val="bg1"/>
                </a:solidFill>
                <a:effectLst/>
                <a:ea typeface="Calibri"/>
                <a:cs typeface="Calibri"/>
              </a:rPr>
              <a:t> </a:t>
            </a:r>
            <a:r>
              <a:rPr lang="en-US" sz="1100" b="0" dirty="0">
                <a:solidFill>
                  <a:schemeClr val="tx1"/>
                </a:solidFill>
                <a:effectLst/>
                <a:ea typeface="Calibri"/>
                <a:cs typeface="Calibri"/>
              </a:rPr>
              <a:t>A {</a:t>
            </a:r>
          </a:p>
          <a:p>
            <a:r>
              <a:rPr lang="en-US" sz="1100" b="0" dirty="0">
                <a:solidFill>
                  <a:schemeClr val="bg1"/>
                </a:solidFill>
                <a:effectLst/>
                <a:ea typeface="Calibri"/>
                <a:cs typeface="Calibri"/>
              </a:rPr>
              <a:t>    </a:t>
            </a:r>
            <a:r>
              <a:rPr lang="en-US" sz="1100" dirty="0" err="1">
                <a:solidFill>
                  <a:schemeClr val="bg1"/>
                </a:solidFill>
                <a:effectLst/>
                <a:ea typeface="Calibri"/>
                <a:cs typeface="Calibri"/>
              </a:rPr>
              <a:t>struct</a:t>
            </a:r>
            <a:r>
              <a:rPr lang="en-US" sz="1100" b="0" dirty="0">
                <a:solidFill>
                  <a:schemeClr val="bg1"/>
                </a:solidFill>
                <a:effectLst/>
                <a:ea typeface="Calibri"/>
                <a:cs typeface="Calibri"/>
              </a:rPr>
              <a:t> </a:t>
            </a:r>
            <a:r>
              <a:rPr lang="en-US" sz="1100" b="0" dirty="0" err="1">
                <a:solidFill>
                  <a:schemeClr val="tx1"/>
                </a:solidFill>
                <a:effectLst/>
                <a:ea typeface="Calibri"/>
                <a:cs typeface="Calibri"/>
              </a:rPr>
              <a:t>FourInts</a:t>
            </a:r>
            <a:r>
              <a:rPr lang="en-US" sz="1100" b="0" dirty="0">
                <a:solidFill>
                  <a:schemeClr val="tx1"/>
                </a:solidFill>
                <a:effectLst/>
                <a:ea typeface="Calibri"/>
                <a:cs typeface="Calibri"/>
              </a:rPr>
              <a:t> {</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uint</a:t>
            </a:r>
            <a:r>
              <a:rPr lang="en-US" sz="1100" b="0" dirty="0">
                <a:solidFill>
                  <a:schemeClr val="tx1"/>
                </a:solidFill>
                <a:effectLst/>
                <a:ea typeface="Calibri"/>
                <a:cs typeface="Calibri"/>
              </a:rPr>
              <a:t> a;</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uint</a:t>
            </a:r>
            <a:r>
              <a:rPr lang="en-US" sz="1100" b="0" dirty="0">
                <a:solidFill>
                  <a:schemeClr val="tx1"/>
                </a:solidFill>
                <a:effectLst/>
                <a:ea typeface="Calibri"/>
                <a:cs typeface="Calibri"/>
              </a:rPr>
              <a:t> b;</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uint</a:t>
            </a:r>
            <a:r>
              <a:rPr lang="en-US" sz="1100" b="0" dirty="0">
                <a:solidFill>
                  <a:schemeClr val="tx1"/>
                </a:solidFill>
                <a:effectLst/>
                <a:ea typeface="Calibri"/>
                <a:cs typeface="Calibri"/>
              </a:rPr>
              <a:t> c;</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uint</a:t>
            </a:r>
            <a:r>
              <a:rPr lang="en-US" sz="1100" b="0" dirty="0">
                <a:solidFill>
                  <a:schemeClr val="tx1"/>
                </a:solidFill>
                <a:effectLst/>
                <a:ea typeface="Calibri"/>
                <a:cs typeface="Calibri"/>
              </a:rPr>
              <a:t> d;</a:t>
            </a:r>
          </a:p>
          <a:p>
            <a:r>
              <a:rPr lang="en-US" sz="1100" b="0" dirty="0">
                <a:solidFill>
                  <a:schemeClr val="tx1"/>
                </a:solidFill>
                <a:effectLst/>
                <a:ea typeface="Calibri"/>
                <a:cs typeface="Calibri"/>
              </a:rPr>
              <a:t>    }</a:t>
            </a:r>
          </a:p>
          <a:p>
            <a:r>
              <a:rPr lang="en-US" sz="1100" b="0" dirty="0">
                <a:solidFill>
                  <a:schemeClr val="tx1"/>
                </a:solidFill>
                <a:effectLst/>
                <a:ea typeface="Calibri"/>
                <a:cs typeface="Calibri"/>
              </a:rPr>
              <a:t>    </a:t>
            </a:r>
          </a:p>
          <a:p>
            <a:r>
              <a:rPr lang="en-US" sz="1100" b="0" dirty="0">
                <a:solidFill>
                  <a:schemeClr val="bg1"/>
                </a:solidFill>
                <a:effectLst/>
                <a:ea typeface="Calibri"/>
                <a:cs typeface="Calibri"/>
              </a:rPr>
              <a:t>    </a:t>
            </a:r>
            <a:r>
              <a:rPr lang="en-US" sz="1100" dirty="0">
                <a:solidFill>
                  <a:schemeClr val="bg1"/>
                </a:solidFill>
                <a:effectLst/>
                <a:ea typeface="Calibri"/>
                <a:cs typeface="Calibri"/>
              </a:rPr>
              <a:t>function</a:t>
            </a:r>
            <a:r>
              <a:rPr lang="en-US" sz="1100" b="0" dirty="0">
                <a:solidFill>
                  <a:schemeClr val="bg1"/>
                </a:solidFill>
                <a:effectLst/>
                <a:ea typeface="Calibri"/>
                <a:cs typeface="Calibri"/>
              </a:rPr>
              <a:t> </a:t>
            </a:r>
            <a:r>
              <a:rPr lang="en-US" sz="1100" b="0" dirty="0" err="1">
                <a:solidFill>
                  <a:schemeClr val="tx1"/>
                </a:solidFill>
                <a:effectLst/>
                <a:ea typeface="Calibri"/>
                <a:cs typeface="Calibri"/>
              </a:rPr>
              <a:t>doStuff</a:t>
            </a:r>
            <a:r>
              <a:rPr lang="en-US" sz="1100" b="0" dirty="0">
                <a:solidFill>
                  <a:schemeClr val="tx1"/>
                </a:solidFill>
                <a:effectLst/>
                <a:ea typeface="Calibri"/>
                <a:cs typeface="Calibri"/>
              </a:rPr>
              <a:t>() {</a:t>
            </a:r>
          </a:p>
          <a:p>
            <a:r>
              <a:rPr lang="en-US" sz="1100" b="0" dirty="0">
                <a:solidFill>
                  <a:schemeClr val="accent1"/>
                </a:solidFill>
                <a:effectLst/>
                <a:ea typeface="Calibri"/>
                <a:cs typeface="Calibri"/>
              </a:rPr>
              <a:t>        </a:t>
            </a:r>
            <a:r>
              <a:rPr lang="en-US" sz="1100" b="0" dirty="0">
                <a:solidFill>
                  <a:schemeClr val="accent2"/>
                </a:solidFill>
                <a:effectLst/>
                <a:ea typeface="Calibri"/>
                <a:cs typeface="Calibri"/>
              </a:rPr>
              <a:t>//WARNING! Don't remove the "memory":</a:t>
            </a:r>
          </a:p>
          <a:p>
            <a:r>
              <a:rPr lang="en-US" sz="1100" b="0" dirty="0">
                <a:solidFill>
                  <a:schemeClr val="accent2"/>
                </a:solidFill>
                <a:effectLst/>
                <a:ea typeface="Calibri"/>
                <a:cs typeface="Calibri"/>
              </a:rPr>
              <a:t>        //</a:t>
            </a:r>
            <a:r>
              <a:rPr lang="en-US" sz="1100" b="0" dirty="0" err="1">
                <a:solidFill>
                  <a:schemeClr val="accent2"/>
                </a:solidFill>
                <a:effectLst/>
                <a:ea typeface="Calibri"/>
                <a:cs typeface="Calibri"/>
              </a:rPr>
              <a:t>FourInts</a:t>
            </a:r>
            <a:r>
              <a:rPr lang="en-US" sz="1100" b="0" dirty="0">
                <a:solidFill>
                  <a:schemeClr val="accent2"/>
                </a:solidFill>
                <a:effectLst/>
                <a:ea typeface="Calibri"/>
                <a:cs typeface="Calibri"/>
              </a:rPr>
              <a:t> </a:t>
            </a:r>
            <a:r>
              <a:rPr lang="en-US" sz="1100" b="0" dirty="0" err="1">
                <a:solidFill>
                  <a:schemeClr val="accent2"/>
                </a:solidFill>
                <a:effectLst/>
                <a:ea typeface="Calibri"/>
                <a:cs typeface="Calibri"/>
              </a:rPr>
              <a:t>ints</a:t>
            </a:r>
            <a:r>
              <a:rPr lang="en-US" sz="1100" b="0" dirty="0">
                <a:solidFill>
                  <a:schemeClr val="accent2"/>
                </a:solidFill>
                <a:effectLst/>
                <a:ea typeface="Calibri"/>
                <a:cs typeface="Calibri"/>
              </a:rPr>
              <a:t>; - this is an </a:t>
            </a:r>
            <a:r>
              <a:rPr lang="en-US" sz="1100" b="0" dirty="0" err="1">
                <a:solidFill>
                  <a:schemeClr val="accent2"/>
                </a:solidFill>
                <a:effectLst/>
                <a:ea typeface="Calibri"/>
                <a:cs typeface="Calibri"/>
              </a:rPr>
              <a:t>unitialized</a:t>
            </a:r>
            <a:r>
              <a:rPr lang="en-US" sz="1100" b="0" dirty="0">
                <a:solidFill>
                  <a:schemeClr val="accent2"/>
                </a:solidFill>
                <a:effectLst/>
                <a:ea typeface="Calibri"/>
                <a:cs typeface="Calibri"/>
              </a:rPr>
              <a:t> storage pointer</a:t>
            </a:r>
          </a:p>
          <a:p>
            <a:r>
              <a:rPr lang="en-US" sz="1100" b="0" dirty="0">
                <a:solidFill>
                  <a:schemeClr val="accent2"/>
                </a:solidFill>
                <a:effectLst/>
                <a:ea typeface="Calibri"/>
                <a:cs typeface="Calibri"/>
              </a:rPr>
              <a:t>        //if you want to declare a local </a:t>
            </a:r>
            <a:r>
              <a:rPr lang="en-US" sz="1100" b="0" dirty="0" err="1">
                <a:solidFill>
                  <a:schemeClr val="accent2"/>
                </a:solidFill>
                <a:effectLst/>
                <a:ea typeface="Calibri"/>
                <a:cs typeface="Calibri"/>
              </a:rPr>
              <a:t>struct</a:t>
            </a:r>
            <a:r>
              <a:rPr lang="en-US" sz="1100" b="0" dirty="0">
                <a:solidFill>
                  <a:schemeClr val="accent2"/>
                </a:solidFill>
                <a:effectLst/>
                <a:ea typeface="Calibri"/>
                <a:cs typeface="Calibri"/>
              </a:rPr>
              <a:t> variable</a:t>
            </a:r>
          </a:p>
          <a:p>
            <a:r>
              <a:rPr lang="en-US" sz="1100" b="0" dirty="0">
                <a:solidFill>
                  <a:schemeClr val="accent2"/>
                </a:solidFill>
                <a:effectLst/>
                <a:ea typeface="Calibri"/>
                <a:cs typeface="Calibri"/>
              </a:rPr>
              <a:t>        //make it in memory</a:t>
            </a:r>
          </a:p>
          <a:p>
            <a:r>
              <a:rPr lang="en-US" sz="1100" b="0" dirty="0">
                <a:solidFill>
                  <a:schemeClr val="bg1"/>
                </a:solidFill>
                <a:effectLst/>
                <a:ea typeface="Calibri"/>
                <a:cs typeface="Calibri"/>
              </a:rPr>
              <a:t>        </a:t>
            </a:r>
            <a:r>
              <a:rPr lang="en-US" sz="1100" dirty="0" err="1">
                <a:solidFill>
                  <a:schemeClr val="bg1"/>
                </a:solidFill>
                <a:effectLst/>
                <a:ea typeface="Calibri"/>
                <a:cs typeface="Calibri"/>
              </a:rPr>
              <a:t>FourInts</a:t>
            </a:r>
            <a:r>
              <a:rPr lang="en-US" sz="1100" dirty="0">
                <a:solidFill>
                  <a:schemeClr val="bg1"/>
                </a:solidFill>
                <a:effectLst/>
                <a:ea typeface="Calibri"/>
                <a:cs typeface="Calibri"/>
              </a:rPr>
              <a:t> memory </a:t>
            </a:r>
            <a:r>
              <a:rPr lang="en-US" sz="1100" b="0" dirty="0" err="1">
                <a:solidFill>
                  <a:schemeClr val="tx1"/>
                </a:solidFill>
                <a:effectLst/>
                <a:ea typeface="Calibri"/>
                <a:cs typeface="Calibri"/>
              </a:rPr>
              <a:t>ints</a:t>
            </a:r>
            <a:r>
              <a:rPr lang="en-US" sz="1100" b="0" dirty="0">
                <a:solidFill>
                  <a:schemeClr val="tx1"/>
                </a:solidFill>
                <a:effectLst/>
                <a:ea typeface="Calibri"/>
                <a:cs typeface="Calibri"/>
              </a:rPr>
              <a:t>;</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ints.a</a:t>
            </a:r>
            <a:r>
              <a:rPr lang="en-US" sz="1100" b="0" dirty="0">
                <a:solidFill>
                  <a:schemeClr val="tx1"/>
                </a:solidFill>
                <a:effectLst/>
                <a:ea typeface="Calibri"/>
                <a:cs typeface="Calibri"/>
              </a:rPr>
              <a:t> = 1;</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ints.b</a:t>
            </a:r>
            <a:r>
              <a:rPr lang="en-US" sz="1100" b="0" dirty="0">
                <a:solidFill>
                  <a:schemeClr val="tx1"/>
                </a:solidFill>
                <a:effectLst/>
                <a:ea typeface="Calibri"/>
                <a:cs typeface="Calibri"/>
              </a:rPr>
              <a:t> = 2;</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ints.c</a:t>
            </a:r>
            <a:r>
              <a:rPr lang="en-US" sz="1100" b="0" dirty="0">
                <a:solidFill>
                  <a:schemeClr val="tx1"/>
                </a:solidFill>
                <a:effectLst/>
                <a:ea typeface="Calibri"/>
                <a:cs typeface="Calibri"/>
              </a:rPr>
              <a:t> = 3;</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ints.d</a:t>
            </a:r>
            <a:r>
              <a:rPr lang="en-US" sz="1100" b="0" dirty="0">
                <a:solidFill>
                  <a:schemeClr val="tx1"/>
                </a:solidFill>
                <a:effectLst/>
                <a:ea typeface="Calibri"/>
                <a:cs typeface="Calibri"/>
              </a:rPr>
              <a:t> = 4;</a:t>
            </a:r>
          </a:p>
          <a:p>
            <a:r>
              <a:rPr lang="en-US" sz="1100" b="0" dirty="0">
                <a:solidFill>
                  <a:schemeClr val="tx1"/>
                </a:solidFill>
                <a:effectLst/>
                <a:ea typeface="Calibri"/>
                <a:cs typeface="Calibri"/>
              </a:rPr>
              <a:t>    }</a:t>
            </a:r>
          </a:p>
          <a:p>
            <a:r>
              <a:rPr lang="en-US" sz="1100" b="0" dirty="0">
                <a:solidFill>
                  <a:schemeClr val="tx1"/>
                </a:solidFill>
                <a:effectLst/>
                <a:ea typeface="Calibri"/>
                <a:cs typeface="Calibri"/>
              </a:rPr>
              <a:t>    </a:t>
            </a:r>
          </a:p>
          <a:p>
            <a:r>
              <a:rPr lang="en-US" sz="1100" b="0" dirty="0">
                <a:solidFill>
                  <a:schemeClr val="tx1"/>
                </a:solidFill>
                <a:effectLst/>
                <a:ea typeface="Calibri"/>
                <a:cs typeface="Calibri"/>
              </a:rPr>
              <a:t>    function </a:t>
            </a:r>
            <a:r>
              <a:rPr lang="en-US" sz="1100" dirty="0" err="1">
                <a:solidFill>
                  <a:schemeClr val="bg1"/>
                </a:solidFill>
                <a:effectLst/>
                <a:ea typeface="Calibri"/>
                <a:cs typeface="Calibri"/>
              </a:rPr>
              <a:t>doOptimalStuff</a:t>
            </a:r>
            <a:r>
              <a:rPr lang="en-US" sz="1100" b="0" dirty="0">
                <a:solidFill>
                  <a:schemeClr val="tx1"/>
                </a:solidFill>
                <a:effectLst/>
                <a:ea typeface="Calibri"/>
                <a:cs typeface="Calibri"/>
              </a:rPr>
              <a:t>() {</a:t>
            </a:r>
          </a:p>
          <a:p>
            <a:r>
              <a:rPr lang="en-US" sz="1100" b="0" dirty="0">
                <a:solidFill>
                  <a:schemeClr val="tx1"/>
                </a:solidFill>
                <a:effectLst/>
                <a:ea typeface="Calibri"/>
                <a:cs typeface="Calibri"/>
              </a:rPr>
              <a:t>        </a:t>
            </a:r>
            <a:r>
              <a:rPr lang="en-US" sz="1100" b="0" dirty="0" err="1">
                <a:solidFill>
                  <a:schemeClr val="tx1"/>
                </a:solidFill>
                <a:effectLst/>
                <a:ea typeface="Calibri"/>
                <a:cs typeface="Calibri"/>
              </a:rPr>
              <a:t>FourInts</a:t>
            </a:r>
            <a:r>
              <a:rPr lang="en-US" sz="1100" b="0" dirty="0">
                <a:solidFill>
                  <a:schemeClr val="bg1"/>
                </a:solidFill>
                <a:effectLst/>
                <a:ea typeface="Calibri"/>
                <a:cs typeface="Calibri"/>
              </a:rPr>
              <a:t> </a:t>
            </a:r>
            <a:r>
              <a:rPr lang="en-US" sz="1100" dirty="0">
                <a:solidFill>
                  <a:schemeClr val="bg1"/>
                </a:solidFill>
                <a:effectLst/>
                <a:ea typeface="Calibri"/>
                <a:cs typeface="Calibri"/>
              </a:rPr>
              <a:t>memory</a:t>
            </a:r>
            <a:r>
              <a:rPr lang="en-US" sz="1100" b="0" dirty="0">
                <a:solidFill>
                  <a:schemeClr val="bg1"/>
                </a:solidFill>
                <a:effectLst/>
                <a:ea typeface="Calibri"/>
                <a:cs typeface="Calibri"/>
              </a:rPr>
              <a:t> </a:t>
            </a:r>
            <a:r>
              <a:rPr lang="en-US" sz="1100" b="0" dirty="0" err="1">
                <a:solidFill>
                  <a:schemeClr val="tx1"/>
                </a:solidFill>
                <a:effectLst/>
                <a:ea typeface="Calibri"/>
                <a:cs typeface="Calibri"/>
              </a:rPr>
              <a:t>ints</a:t>
            </a:r>
            <a:r>
              <a:rPr lang="en-US" sz="1100" b="0" dirty="0">
                <a:solidFill>
                  <a:schemeClr val="tx1"/>
                </a:solidFill>
                <a:effectLst/>
                <a:ea typeface="Calibri"/>
                <a:cs typeface="Calibri"/>
              </a:rPr>
              <a:t> = </a:t>
            </a:r>
            <a:r>
              <a:rPr lang="en-US" sz="1100" dirty="0" err="1">
                <a:solidFill>
                  <a:schemeClr val="bg1"/>
                </a:solidFill>
                <a:effectLst/>
                <a:ea typeface="Calibri"/>
                <a:cs typeface="Calibri"/>
              </a:rPr>
              <a:t>FourInts</a:t>
            </a:r>
            <a:r>
              <a:rPr lang="en-US" sz="1100" b="0" dirty="0">
                <a:solidFill>
                  <a:schemeClr val="tx1"/>
                </a:solidFill>
                <a:effectLst/>
                <a:ea typeface="Calibri"/>
                <a:cs typeface="Calibri"/>
              </a:rPr>
              <a:t>({a: 1, b: 2, c: 3, d: 4});</a:t>
            </a:r>
          </a:p>
          <a:p>
            <a:r>
              <a:rPr lang="en-US" sz="1100" b="0" dirty="0">
                <a:solidFill>
                  <a:schemeClr val="tx1"/>
                </a:solidFill>
                <a:effectLst/>
                <a:ea typeface="Calibri"/>
                <a:cs typeface="Calibri"/>
              </a:rPr>
              <a:t>    }</a:t>
            </a:r>
          </a:p>
          <a:p>
            <a:r>
              <a:rPr lang="en-US" sz="1100" b="0" dirty="0">
                <a:solidFill>
                  <a:schemeClr val="tx1"/>
                </a:solidFill>
                <a:effectLst/>
                <a:ea typeface="Calibri"/>
                <a:cs typeface="Calibri"/>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err="1"/>
              <a:t>Favor</a:t>
            </a:r>
            <a:r>
              <a:rPr lang="en-GB" dirty="0"/>
              <a:t> Pull Over Push for external calls (1/2)</a:t>
            </a:r>
            <a:endParaRPr dirty="0"/>
          </a:p>
        </p:txBody>
      </p:sp>
      <p:sp>
        <p:nvSpPr>
          <p:cNvPr id="5" name="Text Placeholder 5"/>
          <p:cNvSpPr txBox="1">
            <a:spLocks/>
          </p:cNvSpPr>
          <p:nvPr/>
        </p:nvSpPr>
        <p:spPr>
          <a:xfrm>
            <a:off x="1223719" y="923149"/>
            <a:ext cx="6971244" cy="360728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solidFill>
                  <a:schemeClr val="bg1"/>
                </a:solidFill>
                <a:effectLst/>
                <a:ea typeface="Calibri"/>
                <a:cs typeface="Calibri"/>
              </a:rPr>
              <a:t>contract</a:t>
            </a:r>
            <a:r>
              <a:rPr lang="en-US" b="0" dirty="0">
                <a:solidFill>
                  <a:schemeClr val="bg1"/>
                </a:solidFill>
                <a:effectLst/>
                <a:ea typeface="Calibri"/>
                <a:cs typeface="Calibri"/>
              </a:rPr>
              <a:t> </a:t>
            </a:r>
            <a:r>
              <a:rPr lang="en-US" b="0" dirty="0">
                <a:solidFill>
                  <a:schemeClr val="tx1"/>
                </a:solidFill>
                <a:effectLst/>
                <a:ea typeface="Calibri"/>
                <a:cs typeface="Calibri"/>
              </a:rPr>
              <a:t>Auction {</a:t>
            </a:r>
          </a:p>
          <a:p>
            <a:r>
              <a:rPr lang="en-US" b="0" dirty="0">
                <a:solidFill>
                  <a:schemeClr val="bg1"/>
                </a:solidFill>
                <a:effectLst/>
                <a:ea typeface="Calibri"/>
                <a:cs typeface="Calibri"/>
              </a:rPr>
              <a:t>    </a:t>
            </a:r>
            <a:r>
              <a:rPr lang="en-US" dirty="0">
                <a:solidFill>
                  <a:schemeClr val="bg1"/>
                </a:solidFill>
                <a:effectLst/>
                <a:ea typeface="Calibri"/>
                <a:cs typeface="Calibri"/>
              </a:rPr>
              <a:t>address</a:t>
            </a:r>
            <a:r>
              <a:rPr lang="en-US" b="0" dirty="0">
                <a:solidFill>
                  <a:schemeClr val="bg1"/>
                </a:solidFill>
                <a:effectLst/>
                <a:ea typeface="Calibri"/>
                <a:cs typeface="Calibri"/>
              </a:rPr>
              <a:t> </a:t>
            </a:r>
            <a:r>
              <a:rPr lang="en-US" b="0" dirty="0" err="1">
                <a:solidFill>
                  <a:schemeClr val="tx1"/>
                </a:solidFill>
                <a:effectLst/>
                <a:ea typeface="Calibri"/>
                <a:cs typeface="Calibri"/>
              </a:rPr>
              <a:t>highestBidder</a:t>
            </a:r>
            <a:r>
              <a:rPr lang="en-US" b="0" dirty="0">
                <a:solidFill>
                  <a:schemeClr val="tx1"/>
                </a:solidFill>
                <a:effectLst/>
                <a:ea typeface="Calibri"/>
                <a:cs typeface="Calibri"/>
              </a:rPr>
              <a:t>;</a:t>
            </a:r>
          </a:p>
          <a:p>
            <a:r>
              <a:rPr lang="en-US" b="0" dirty="0">
                <a:solidFill>
                  <a:schemeClr val="bg1"/>
                </a:solidFill>
                <a:effectLst/>
                <a:ea typeface="Calibri"/>
                <a:cs typeface="Calibri"/>
              </a:rPr>
              <a:t>    </a:t>
            </a:r>
            <a:r>
              <a:rPr lang="en-US" dirty="0" err="1">
                <a:solidFill>
                  <a:schemeClr val="bg1"/>
                </a:solidFill>
                <a:effectLst/>
                <a:ea typeface="Calibri"/>
                <a:cs typeface="Calibri"/>
              </a:rPr>
              <a:t>uint</a:t>
            </a:r>
            <a:r>
              <a:rPr lang="en-US" b="0" dirty="0">
                <a:solidFill>
                  <a:schemeClr val="bg1"/>
                </a:solidFill>
                <a:effectLst/>
                <a:ea typeface="Calibri"/>
                <a:cs typeface="Calibri"/>
              </a:rPr>
              <a:t> </a:t>
            </a:r>
            <a:r>
              <a:rPr lang="en-US" b="0" dirty="0" err="1">
                <a:solidFill>
                  <a:schemeClr val="tx1"/>
                </a:solidFill>
                <a:effectLst/>
                <a:ea typeface="Calibri"/>
                <a:cs typeface="Calibri"/>
              </a:rPr>
              <a:t>highestBid</a:t>
            </a:r>
            <a:r>
              <a:rPr lang="en-US" b="0" dirty="0">
                <a:solidFill>
                  <a:schemeClr val="tx1"/>
                </a:solidFill>
                <a:effectLst/>
                <a:ea typeface="Calibri"/>
                <a:cs typeface="Calibri"/>
              </a:rPr>
              <a:t>;</a:t>
            </a:r>
          </a:p>
          <a:p>
            <a:endParaRPr lang="en-US" b="0" dirty="0">
              <a:solidFill>
                <a:schemeClr val="bg1"/>
              </a:solidFill>
              <a:effectLst/>
              <a:ea typeface="Calibri"/>
              <a:cs typeface="Calibri"/>
            </a:endParaRPr>
          </a:p>
          <a:p>
            <a:r>
              <a:rPr lang="en-US" b="0" dirty="0">
                <a:solidFill>
                  <a:schemeClr val="bg1"/>
                </a:solidFill>
                <a:effectLst/>
                <a:ea typeface="Calibri"/>
                <a:cs typeface="Calibri"/>
              </a:rPr>
              <a:t>    </a:t>
            </a:r>
            <a:r>
              <a:rPr lang="en-US" dirty="0">
                <a:solidFill>
                  <a:schemeClr val="bg1"/>
                </a:solidFill>
                <a:effectLst/>
                <a:ea typeface="Calibri"/>
                <a:cs typeface="Calibri"/>
              </a:rPr>
              <a:t>function</a:t>
            </a:r>
            <a:r>
              <a:rPr lang="en-US" b="0" dirty="0">
                <a:solidFill>
                  <a:schemeClr val="bg1"/>
                </a:solidFill>
                <a:effectLst/>
                <a:ea typeface="Calibri"/>
                <a:cs typeface="Calibri"/>
              </a:rPr>
              <a:t> </a:t>
            </a:r>
            <a:r>
              <a:rPr lang="en-US" b="0" dirty="0">
                <a:solidFill>
                  <a:schemeClr val="tx1"/>
                </a:solidFill>
                <a:effectLst/>
                <a:ea typeface="Calibri"/>
                <a:cs typeface="Calibri"/>
              </a:rPr>
              <a:t>bid() </a:t>
            </a:r>
            <a:r>
              <a:rPr lang="en-US" dirty="0">
                <a:solidFill>
                  <a:schemeClr val="bg1"/>
                </a:solidFill>
                <a:effectLst/>
                <a:ea typeface="Calibri"/>
                <a:cs typeface="Calibri"/>
              </a:rPr>
              <a:t>payable</a:t>
            </a:r>
            <a:r>
              <a:rPr lang="en-US" b="0" dirty="0">
                <a:solidFill>
                  <a:schemeClr val="bg1"/>
                </a:solidFill>
                <a:effectLst/>
                <a:ea typeface="Calibri"/>
                <a:cs typeface="Calibri"/>
              </a:rPr>
              <a:t> </a:t>
            </a:r>
            <a:r>
              <a:rPr lang="en-US" b="0" dirty="0">
                <a:solidFill>
                  <a:schemeClr val="tx1"/>
                </a:solidFill>
                <a:effectLst/>
                <a:ea typeface="Calibri"/>
                <a:cs typeface="Calibri"/>
              </a:rPr>
              <a:t>{</a:t>
            </a:r>
          </a:p>
          <a:p>
            <a:r>
              <a:rPr lang="en-US" b="0" dirty="0">
                <a:solidFill>
                  <a:schemeClr val="tx1"/>
                </a:solidFill>
                <a:effectLst/>
                <a:ea typeface="Calibri"/>
                <a:cs typeface="Calibri"/>
              </a:rPr>
              <a:t>        require(</a:t>
            </a:r>
            <a:r>
              <a:rPr lang="en-US" dirty="0" err="1">
                <a:solidFill>
                  <a:schemeClr val="bg1"/>
                </a:solidFill>
                <a:effectLst/>
                <a:ea typeface="Calibri"/>
                <a:cs typeface="Calibri"/>
              </a:rPr>
              <a:t>msg.value</a:t>
            </a:r>
            <a:r>
              <a:rPr lang="en-US" dirty="0">
                <a:solidFill>
                  <a:schemeClr val="bg1"/>
                </a:solidFill>
                <a:effectLst/>
                <a:ea typeface="Calibri"/>
                <a:cs typeface="Calibri"/>
              </a:rPr>
              <a:t> </a:t>
            </a:r>
            <a:r>
              <a:rPr lang="en-US" b="0" dirty="0">
                <a:solidFill>
                  <a:schemeClr val="tx1"/>
                </a:solidFill>
                <a:effectLst/>
                <a:ea typeface="Calibri"/>
                <a:cs typeface="Calibri"/>
              </a:rPr>
              <a:t>&gt;= </a:t>
            </a:r>
            <a:r>
              <a:rPr lang="en-US" b="0" dirty="0" err="1">
                <a:solidFill>
                  <a:schemeClr val="tx1"/>
                </a:solidFill>
                <a:effectLst/>
                <a:ea typeface="Calibri"/>
                <a:cs typeface="Calibri"/>
              </a:rPr>
              <a:t>highestBid</a:t>
            </a:r>
            <a:r>
              <a:rPr lang="en-US" b="0" dirty="0">
                <a:solidFill>
                  <a:schemeClr val="tx1"/>
                </a:solidFill>
                <a:effectLst/>
                <a:ea typeface="Calibri"/>
                <a:cs typeface="Calibri"/>
              </a:rPr>
              <a:t>);</a:t>
            </a:r>
          </a:p>
          <a:p>
            <a:endParaRPr lang="en-US" b="0" dirty="0">
              <a:solidFill>
                <a:schemeClr val="tx1"/>
              </a:solidFill>
              <a:effectLst/>
              <a:ea typeface="Calibri"/>
              <a:cs typeface="Calibri"/>
            </a:endParaRPr>
          </a:p>
          <a:p>
            <a:r>
              <a:rPr lang="en-US" b="0" dirty="0">
                <a:solidFill>
                  <a:schemeClr val="tx1"/>
                </a:solidFill>
                <a:effectLst/>
                <a:ea typeface="Calibri"/>
                <a:cs typeface="Calibri"/>
              </a:rPr>
              <a:t>        if (</a:t>
            </a:r>
            <a:r>
              <a:rPr lang="en-US" b="0" dirty="0" err="1">
                <a:solidFill>
                  <a:schemeClr val="tx1"/>
                </a:solidFill>
                <a:effectLst/>
                <a:ea typeface="Calibri"/>
                <a:cs typeface="Calibri"/>
              </a:rPr>
              <a:t>highestBidder</a:t>
            </a:r>
            <a:r>
              <a:rPr lang="en-US" b="0" dirty="0">
                <a:solidFill>
                  <a:schemeClr val="tx1"/>
                </a:solidFill>
                <a:effectLst/>
                <a:ea typeface="Calibri"/>
                <a:cs typeface="Calibri"/>
              </a:rPr>
              <a:t> != 0) {</a:t>
            </a:r>
          </a:p>
          <a:p>
            <a:r>
              <a:rPr lang="en-US" b="0" dirty="0">
                <a:solidFill>
                  <a:schemeClr val="bg1"/>
                </a:solidFill>
                <a:effectLst/>
                <a:ea typeface="Calibri"/>
                <a:cs typeface="Calibri"/>
              </a:rPr>
              <a:t>            </a:t>
            </a:r>
            <a:r>
              <a:rPr lang="en-US" b="0" dirty="0">
                <a:solidFill>
                  <a:schemeClr val="accent2"/>
                </a:solidFill>
                <a:effectLst/>
                <a:ea typeface="Calibri"/>
                <a:cs typeface="Calibri"/>
              </a:rPr>
              <a:t>// if this call consistently fails, no one else can bid</a:t>
            </a:r>
          </a:p>
          <a:p>
            <a:r>
              <a:rPr lang="en-US" b="0" dirty="0">
                <a:solidFill>
                  <a:schemeClr val="bg1"/>
                </a:solidFill>
                <a:effectLst/>
                <a:ea typeface="Calibri"/>
                <a:cs typeface="Calibri"/>
              </a:rPr>
              <a:t>            </a:t>
            </a:r>
            <a:r>
              <a:rPr lang="en-US" dirty="0" err="1">
                <a:solidFill>
                  <a:schemeClr val="bg1"/>
                </a:solidFill>
                <a:effectLst/>
                <a:ea typeface="Calibri"/>
                <a:cs typeface="Calibri"/>
              </a:rPr>
              <a:t>highestBidder.transfer</a:t>
            </a:r>
            <a:r>
              <a:rPr lang="en-US" dirty="0">
                <a:solidFill>
                  <a:schemeClr val="bg1"/>
                </a:solidFill>
                <a:effectLst/>
                <a:ea typeface="Calibri"/>
                <a:cs typeface="Calibri"/>
              </a:rPr>
              <a:t>(</a:t>
            </a:r>
            <a:r>
              <a:rPr lang="en-US" dirty="0" err="1">
                <a:solidFill>
                  <a:schemeClr val="bg1"/>
                </a:solidFill>
                <a:effectLst/>
                <a:ea typeface="Calibri"/>
                <a:cs typeface="Calibri"/>
              </a:rPr>
              <a:t>highestBid</a:t>
            </a:r>
            <a:r>
              <a:rPr lang="en-US" dirty="0">
                <a:solidFill>
                  <a:schemeClr val="bg1"/>
                </a:solidFill>
                <a:effectLst/>
                <a:ea typeface="Calibri"/>
                <a:cs typeface="Calibri"/>
              </a:rPr>
              <a:t>);</a:t>
            </a:r>
          </a:p>
          <a:p>
            <a:r>
              <a:rPr lang="en-US" b="0" dirty="0">
                <a:solidFill>
                  <a:schemeClr val="bg1"/>
                </a:solidFill>
                <a:effectLst/>
                <a:ea typeface="Calibri"/>
                <a:cs typeface="Calibri"/>
              </a:rPr>
              <a:t>        </a:t>
            </a:r>
            <a:r>
              <a:rPr lang="en-US" b="0" dirty="0">
                <a:solidFill>
                  <a:schemeClr val="tx1"/>
                </a:solidFill>
                <a:effectLst/>
                <a:ea typeface="Calibri"/>
                <a:cs typeface="Calibri"/>
              </a:rPr>
              <a:t>}</a:t>
            </a:r>
          </a:p>
          <a:p>
            <a:endParaRPr lang="en-US" b="0" dirty="0">
              <a:solidFill>
                <a:schemeClr val="tx1"/>
              </a:solidFill>
              <a:effectLst/>
              <a:ea typeface="Calibri"/>
              <a:cs typeface="Calibri"/>
            </a:endParaRPr>
          </a:p>
          <a:p>
            <a:r>
              <a:rPr lang="en-US" b="0" dirty="0">
                <a:solidFill>
                  <a:schemeClr val="tx1"/>
                </a:solidFill>
                <a:effectLst/>
                <a:ea typeface="Calibri"/>
                <a:cs typeface="Calibri"/>
              </a:rPr>
              <a:t>       </a:t>
            </a:r>
            <a:r>
              <a:rPr lang="en-US" b="0" dirty="0" err="1">
                <a:solidFill>
                  <a:schemeClr val="tx1"/>
                </a:solidFill>
                <a:effectLst/>
                <a:ea typeface="Calibri"/>
                <a:cs typeface="Calibri"/>
              </a:rPr>
              <a:t>highestBidder</a:t>
            </a:r>
            <a:r>
              <a:rPr lang="en-US" b="0" dirty="0">
                <a:solidFill>
                  <a:schemeClr val="tx1"/>
                </a:solidFill>
                <a:effectLst/>
                <a:ea typeface="Calibri"/>
                <a:cs typeface="Calibri"/>
              </a:rPr>
              <a:t> = </a:t>
            </a:r>
            <a:r>
              <a:rPr lang="en-US" dirty="0" err="1">
                <a:solidFill>
                  <a:schemeClr val="bg1"/>
                </a:solidFill>
                <a:effectLst/>
                <a:ea typeface="Calibri"/>
                <a:cs typeface="Calibri"/>
              </a:rPr>
              <a:t>msg.sender</a:t>
            </a:r>
            <a:r>
              <a:rPr lang="en-US" dirty="0">
                <a:solidFill>
                  <a:schemeClr val="bg1"/>
                </a:solidFill>
                <a:effectLst/>
                <a:ea typeface="Calibri"/>
                <a:cs typeface="Calibri"/>
              </a:rPr>
              <a:t>;</a:t>
            </a:r>
          </a:p>
          <a:p>
            <a:r>
              <a:rPr lang="en-US" b="0" dirty="0">
                <a:solidFill>
                  <a:schemeClr val="bg1"/>
                </a:solidFill>
                <a:effectLst/>
                <a:ea typeface="Calibri"/>
                <a:cs typeface="Calibri"/>
              </a:rPr>
              <a:t>       </a:t>
            </a:r>
            <a:r>
              <a:rPr lang="en-US" b="0" dirty="0" err="1">
                <a:solidFill>
                  <a:schemeClr val="tx1"/>
                </a:solidFill>
                <a:effectLst/>
                <a:ea typeface="Calibri"/>
                <a:cs typeface="Calibri"/>
              </a:rPr>
              <a:t>highestBid</a:t>
            </a:r>
            <a:r>
              <a:rPr lang="en-US" b="0" dirty="0">
                <a:solidFill>
                  <a:schemeClr val="tx1"/>
                </a:solidFill>
                <a:effectLst/>
                <a:ea typeface="Calibri"/>
                <a:cs typeface="Calibri"/>
              </a:rPr>
              <a:t> =</a:t>
            </a:r>
            <a:r>
              <a:rPr lang="en-US" b="0" dirty="0">
                <a:solidFill>
                  <a:schemeClr val="bg1"/>
                </a:solidFill>
                <a:effectLst/>
                <a:ea typeface="Calibri"/>
                <a:cs typeface="Calibri"/>
              </a:rPr>
              <a:t> </a:t>
            </a:r>
            <a:r>
              <a:rPr lang="en-US" dirty="0" err="1">
                <a:solidFill>
                  <a:schemeClr val="bg1"/>
                </a:solidFill>
                <a:effectLst/>
                <a:ea typeface="Calibri"/>
                <a:cs typeface="Calibri"/>
              </a:rPr>
              <a:t>msg.value</a:t>
            </a:r>
            <a:r>
              <a:rPr lang="en-US" dirty="0">
                <a:solidFill>
                  <a:schemeClr val="bg1"/>
                </a:solidFill>
                <a:effectLst/>
                <a:ea typeface="Calibri"/>
                <a:cs typeface="Calibri"/>
              </a:rPr>
              <a:t>;</a:t>
            </a:r>
          </a:p>
          <a:p>
            <a:r>
              <a:rPr lang="en-US" b="0" dirty="0">
                <a:solidFill>
                  <a:schemeClr val="bg1"/>
                </a:solidFill>
                <a:effectLst/>
                <a:ea typeface="Calibri"/>
                <a:cs typeface="Calibri"/>
              </a:rPr>
              <a:t>    </a:t>
            </a:r>
            <a:r>
              <a:rPr lang="en-US" b="0" dirty="0">
                <a:solidFill>
                  <a:schemeClr val="tx1"/>
                </a:solidFill>
                <a:effectLst/>
                <a:ea typeface="Calibri"/>
                <a:cs typeface="Calibri"/>
              </a:rPr>
              <a:t>}</a:t>
            </a:r>
          </a:p>
          <a:p>
            <a:r>
              <a:rPr lang="en-US" b="0" dirty="0">
                <a:solidFill>
                  <a:schemeClr val="tx1"/>
                </a:solidFill>
                <a:effectLst/>
                <a:ea typeface="Calibri"/>
                <a:cs typeface="Calibri"/>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err="1"/>
              <a:t>Favor</a:t>
            </a:r>
            <a:r>
              <a:rPr lang="en-GB" dirty="0"/>
              <a:t> </a:t>
            </a:r>
            <a:r>
              <a:rPr lang="en-US" dirty="0"/>
              <a:t>P</a:t>
            </a:r>
            <a:r>
              <a:rPr lang="en-GB" dirty="0" err="1"/>
              <a:t>ull</a:t>
            </a:r>
            <a:r>
              <a:rPr lang="en-GB" dirty="0"/>
              <a:t> Over Push for external calls (</a:t>
            </a:r>
            <a:r>
              <a:rPr lang="bg-BG" dirty="0"/>
              <a:t>2</a:t>
            </a:r>
            <a:r>
              <a:rPr lang="en-GB" dirty="0"/>
              <a:t>/2)</a:t>
            </a:r>
            <a:endParaRPr dirty="0"/>
          </a:p>
        </p:txBody>
      </p:sp>
      <p:sp>
        <p:nvSpPr>
          <p:cNvPr id="5" name="Text Placeholder 5"/>
          <p:cNvSpPr txBox="1">
            <a:spLocks/>
          </p:cNvSpPr>
          <p:nvPr/>
        </p:nvSpPr>
        <p:spPr>
          <a:xfrm>
            <a:off x="1000828" y="878313"/>
            <a:ext cx="6934353" cy="426518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200" dirty="0">
                <a:solidFill>
                  <a:schemeClr val="bg1"/>
                </a:solidFill>
                <a:effectLst/>
                <a:ea typeface="Calibri"/>
                <a:cs typeface="Calibri"/>
              </a:rPr>
              <a:t>contract</a:t>
            </a:r>
            <a:r>
              <a:rPr lang="en-US" sz="1200" b="0" dirty="0">
                <a:solidFill>
                  <a:schemeClr val="bg1"/>
                </a:solidFill>
                <a:effectLst/>
                <a:ea typeface="Calibri"/>
                <a:cs typeface="Calibri"/>
              </a:rPr>
              <a:t> </a:t>
            </a:r>
            <a:r>
              <a:rPr lang="en-US" sz="1200" b="0" dirty="0" err="1">
                <a:solidFill>
                  <a:schemeClr val="tx1"/>
                </a:solidFill>
                <a:effectLst/>
                <a:ea typeface="Calibri"/>
                <a:cs typeface="Calibri"/>
              </a:rPr>
              <a:t>betterAuction</a:t>
            </a:r>
            <a:r>
              <a:rPr lang="en-US" sz="1200" b="0" dirty="0">
                <a:solidFill>
                  <a:schemeClr val="tx1"/>
                </a:solidFill>
                <a:effectLst/>
                <a:ea typeface="Calibri"/>
                <a:cs typeface="Calibri"/>
              </a:rPr>
              <a:t> {</a:t>
            </a:r>
          </a:p>
          <a:p>
            <a:r>
              <a:rPr lang="en-US" sz="1200" b="0" dirty="0">
                <a:solidFill>
                  <a:schemeClr val="bg1"/>
                </a:solidFill>
                <a:effectLst/>
                <a:ea typeface="Calibri"/>
                <a:cs typeface="Calibri"/>
              </a:rPr>
              <a:t>    </a:t>
            </a:r>
            <a:r>
              <a:rPr lang="en-US" sz="1200" dirty="0">
                <a:solidFill>
                  <a:schemeClr val="bg1"/>
                </a:solidFill>
                <a:effectLst/>
                <a:ea typeface="Calibri"/>
                <a:cs typeface="Calibri"/>
              </a:rPr>
              <a:t>address</a:t>
            </a:r>
            <a:r>
              <a:rPr lang="en-US" sz="1200" b="0" dirty="0">
                <a:solidFill>
                  <a:schemeClr val="bg1"/>
                </a:solidFill>
                <a:effectLst/>
                <a:ea typeface="Calibri"/>
                <a:cs typeface="Calibri"/>
              </a:rPr>
              <a:t> </a:t>
            </a:r>
            <a:r>
              <a:rPr lang="en-US" sz="1200" b="0" dirty="0" err="1">
                <a:solidFill>
                  <a:schemeClr val="tx1"/>
                </a:solidFill>
                <a:effectLst/>
                <a:ea typeface="Calibri"/>
                <a:cs typeface="Calibri"/>
              </a:rPr>
              <a:t>highestBidder</a:t>
            </a:r>
            <a:r>
              <a:rPr lang="en-US" sz="1200" b="0" dirty="0">
                <a:solidFill>
                  <a:schemeClr val="tx1"/>
                </a:solidFill>
                <a:effectLst/>
                <a:ea typeface="Calibri"/>
                <a:cs typeface="Calibri"/>
              </a:rPr>
              <a:t>;</a:t>
            </a:r>
          </a:p>
          <a:p>
            <a:r>
              <a:rPr lang="en-US" sz="1200" b="0" dirty="0">
                <a:solidFill>
                  <a:schemeClr val="bg1"/>
                </a:solidFill>
                <a:effectLst/>
                <a:ea typeface="Calibri"/>
                <a:cs typeface="Calibri"/>
              </a:rPr>
              <a:t>    </a:t>
            </a:r>
            <a:r>
              <a:rPr lang="en-US" sz="1200" dirty="0" err="1">
                <a:solidFill>
                  <a:schemeClr val="bg1"/>
                </a:solidFill>
                <a:effectLst/>
                <a:ea typeface="Calibri"/>
                <a:cs typeface="Calibri"/>
              </a:rPr>
              <a:t>uint</a:t>
            </a:r>
            <a:r>
              <a:rPr lang="en-US" sz="1200" b="0" dirty="0">
                <a:solidFill>
                  <a:schemeClr val="bg1"/>
                </a:solidFill>
                <a:effectLst/>
                <a:ea typeface="Calibri"/>
                <a:cs typeface="Calibri"/>
              </a:rPr>
              <a:t> </a:t>
            </a:r>
            <a:r>
              <a:rPr lang="en-US" sz="1200" b="0" dirty="0" err="1">
                <a:solidFill>
                  <a:schemeClr val="tx1"/>
                </a:solidFill>
                <a:effectLst/>
                <a:ea typeface="Calibri"/>
                <a:cs typeface="Calibri"/>
              </a:rPr>
              <a:t>highestBid</a:t>
            </a:r>
            <a:r>
              <a:rPr lang="en-US" sz="1200" b="0" dirty="0">
                <a:solidFill>
                  <a:schemeClr val="tx1"/>
                </a:solidFill>
                <a:effectLst/>
                <a:ea typeface="Calibri"/>
                <a:cs typeface="Calibri"/>
              </a:rPr>
              <a:t>;</a:t>
            </a:r>
          </a:p>
          <a:p>
            <a:r>
              <a:rPr lang="en-US" sz="1200" b="0" dirty="0">
                <a:solidFill>
                  <a:schemeClr val="bg1"/>
                </a:solidFill>
                <a:effectLst/>
                <a:ea typeface="Calibri"/>
                <a:cs typeface="Calibri"/>
              </a:rPr>
              <a:t>    </a:t>
            </a:r>
            <a:r>
              <a:rPr lang="en-US" sz="1200" dirty="0">
                <a:solidFill>
                  <a:schemeClr val="bg1"/>
                </a:solidFill>
                <a:effectLst/>
                <a:ea typeface="Calibri"/>
                <a:cs typeface="Calibri"/>
              </a:rPr>
              <a:t>mapping(address =&gt; </a:t>
            </a:r>
            <a:r>
              <a:rPr lang="en-US" sz="1200" dirty="0" err="1">
                <a:solidFill>
                  <a:schemeClr val="bg1"/>
                </a:solidFill>
                <a:effectLst/>
                <a:ea typeface="Calibri"/>
                <a:cs typeface="Calibri"/>
              </a:rPr>
              <a:t>uint</a:t>
            </a:r>
            <a:r>
              <a:rPr lang="en-US" sz="1200" dirty="0">
                <a:solidFill>
                  <a:schemeClr val="bg1"/>
                </a:solidFill>
                <a:effectLst/>
                <a:ea typeface="Calibri"/>
                <a:cs typeface="Calibri"/>
              </a:rPr>
              <a:t>)</a:t>
            </a:r>
            <a:r>
              <a:rPr lang="en-US" sz="1200" b="0" dirty="0">
                <a:solidFill>
                  <a:schemeClr val="bg1"/>
                </a:solidFill>
                <a:effectLst/>
                <a:ea typeface="Calibri"/>
                <a:cs typeface="Calibri"/>
              </a:rPr>
              <a:t> </a:t>
            </a:r>
            <a:r>
              <a:rPr lang="en-US" sz="1200" b="0" dirty="0">
                <a:solidFill>
                  <a:schemeClr val="tx1"/>
                </a:solidFill>
                <a:effectLst/>
                <a:ea typeface="Calibri"/>
                <a:cs typeface="Calibri"/>
              </a:rPr>
              <a:t>refunds;</a:t>
            </a:r>
          </a:p>
          <a:p>
            <a:endParaRPr lang="en-US" sz="1200" b="0" dirty="0">
              <a:solidFill>
                <a:schemeClr val="bg1"/>
              </a:solidFill>
              <a:effectLst/>
              <a:ea typeface="Calibri"/>
              <a:cs typeface="Calibri"/>
            </a:endParaRPr>
          </a:p>
          <a:p>
            <a:r>
              <a:rPr lang="en-US" sz="1200" b="0" dirty="0">
                <a:solidFill>
                  <a:schemeClr val="bg1"/>
                </a:solidFill>
                <a:effectLst/>
                <a:ea typeface="Calibri"/>
                <a:cs typeface="Calibri"/>
              </a:rPr>
              <a:t>    </a:t>
            </a:r>
            <a:r>
              <a:rPr lang="en-US" sz="1200" dirty="0">
                <a:solidFill>
                  <a:schemeClr val="bg1"/>
                </a:solidFill>
                <a:effectLst/>
                <a:ea typeface="Calibri"/>
                <a:cs typeface="Calibri"/>
              </a:rPr>
              <a:t>function</a:t>
            </a:r>
            <a:r>
              <a:rPr lang="en-US" sz="1200" b="0" dirty="0">
                <a:solidFill>
                  <a:schemeClr val="tx1"/>
                </a:solidFill>
                <a:effectLst/>
                <a:ea typeface="Calibri"/>
                <a:cs typeface="Calibri"/>
              </a:rPr>
              <a:t> bid() </a:t>
            </a:r>
            <a:r>
              <a:rPr lang="en-US" sz="1200" dirty="0">
                <a:solidFill>
                  <a:schemeClr val="bg1"/>
                </a:solidFill>
                <a:effectLst/>
                <a:ea typeface="Calibri"/>
                <a:cs typeface="Calibri"/>
              </a:rPr>
              <a:t>payable external </a:t>
            </a:r>
            <a:r>
              <a:rPr lang="en-US" sz="1200" b="0" dirty="0">
                <a:solidFill>
                  <a:schemeClr val="tx1"/>
                </a:solidFill>
                <a:effectLst/>
                <a:ea typeface="Calibri"/>
                <a:cs typeface="Calibri"/>
              </a:rPr>
              <a:t>{</a:t>
            </a:r>
          </a:p>
          <a:p>
            <a:r>
              <a:rPr lang="en-US" sz="1200" b="0" dirty="0">
                <a:solidFill>
                  <a:schemeClr val="tx1"/>
                </a:solidFill>
                <a:effectLst/>
                <a:ea typeface="Calibri"/>
                <a:cs typeface="Calibri"/>
              </a:rPr>
              <a:t>        require(</a:t>
            </a:r>
            <a:r>
              <a:rPr lang="en-US" sz="1200" dirty="0" err="1">
                <a:solidFill>
                  <a:schemeClr val="bg1"/>
                </a:solidFill>
                <a:effectLst/>
                <a:ea typeface="Calibri"/>
                <a:cs typeface="Calibri"/>
              </a:rPr>
              <a:t>msg.value</a:t>
            </a:r>
            <a:r>
              <a:rPr lang="en-US" sz="1200" dirty="0">
                <a:solidFill>
                  <a:schemeClr val="bg1"/>
                </a:solidFill>
                <a:effectLst/>
                <a:ea typeface="Calibri"/>
                <a:cs typeface="Calibri"/>
              </a:rPr>
              <a:t> </a:t>
            </a:r>
            <a:r>
              <a:rPr lang="en-US" sz="1200" b="0" dirty="0">
                <a:solidFill>
                  <a:schemeClr val="tx1"/>
                </a:solidFill>
                <a:effectLst/>
                <a:ea typeface="Calibri"/>
                <a:cs typeface="Calibri"/>
              </a:rPr>
              <a:t>&gt;= </a:t>
            </a:r>
            <a:r>
              <a:rPr lang="en-US" sz="1200" b="0" dirty="0" err="1">
                <a:solidFill>
                  <a:schemeClr val="tx1"/>
                </a:solidFill>
                <a:effectLst/>
                <a:ea typeface="Calibri"/>
                <a:cs typeface="Calibri"/>
              </a:rPr>
              <a:t>highestBid</a:t>
            </a:r>
            <a:r>
              <a:rPr lang="en-US" sz="1200" b="0" dirty="0">
                <a:solidFill>
                  <a:schemeClr val="tx1"/>
                </a:solidFill>
                <a:effectLst/>
                <a:ea typeface="Calibri"/>
                <a:cs typeface="Calibri"/>
              </a:rPr>
              <a:t>);</a:t>
            </a:r>
          </a:p>
          <a:p>
            <a:endParaRPr lang="en-US" sz="1200" b="0" dirty="0">
              <a:solidFill>
                <a:schemeClr val="tx1"/>
              </a:solidFill>
              <a:effectLst/>
              <a:ea typeface="Calibri"/>
              <a:cs typeface="Calibri"/>
            </a:endParaRPr>
          </a:p>
          <a:p>
            <a:r>
              <a:rPr lang="en-US" sz="1200" b="0" dirty="0">
                <a:solidFill>
                  <a:schemeClr val="tx1"/>
                </a:solidFill>
                <a:effectLst/>
                <a:ea typeface="Calibri"/>
                <a:cs typeface="Calibri"/>
              </a:rPr>
              <a:t>        if (</a:t>
            </a:r>
            <a:r>
              <a:rPr lang="en-US" sz="1200" b="0" dirty="0" err="1">
                <a:solidFill>
                  <a:schemeClr val="tx1"/>
                </a:solidFill>
                <a:effectLst/>
                <a:ea typeface="Calibri"/>
                <a:cs typeface="Calibri"/>
              </a:rPr>
              <a:t>highestBidder</a:t>
            </a:r>
            <a:r>
              <a:rPr lang="en-US" sz="1200" b="0" dirty="0">
                <a:solidFill>
                  <a:schemeClr val="tx1"/>
                </a:solidFill>
                <a:effectLst/>
                <a:ea typeface="Calibri"/>
                <a:cs typeface="Calibri"/>
              </a:rPr>
              <a:t> != 0) {</a:t>
            </a:r>
          </a:p>
          <a:p>
            <a:r>
              <a:rPr lang="en-US" sz="1200" b="0" dirty="0">
                <a:solidFill>
                  <a:schemeClr val="bg1"/>
                </a:solidFill>
                <a:effectLst/>
                <a:ea typeface="Calibri"/>
                <a:cs typeface="Calibri"/>
              </a:rPr>
              <a:t>            </a:t>
            </a:r>
            <a:r>
              <a:rPr lang="en-US" sz="1200" b="0" dirty="0">
                <a:solidFill>
                  <a:schemeClr val="accent2"/>
                </a:solidFill>
                <a:effectLst/>
                <a:ea typeface="Calibri"/>
                <a:cs typeface="Calibri"/>
              </a:rPr>
              <a:t>// record the refund that this user can claim</a:t>
            </a:r>
          </a:p>
          <a:p>
            <a:r>
              <a:rPr lang="en-US" sz="1200" b="0" dirty="0">
                <a:solidFill>
                  <a:schemeClr val="tx1"/>
                </a:solidFill>
                <a:effectLst/>
                <a:ea typeface="Calibri"/>
                <a:cs typeface="Calibri"/>
              </a:rPr>
              <a:t>            refunds[</a:t>
            </a:r>
            <a:r>
              <a:rPr lang="en-US" sz="1200" b="0" dirty="0" err="1">
                <a:solidFill>
                  <a:schemeClr val="tx1"/>
                </a:solidFill>
                <a:effectLst/>
                <a:ea typeface="Calibri"/>
                <a:cs typeface="Calibri"/>
              </a:rPr>
              <a:t>highestBidder</a:t>
            </a:r>
            <a:r>
              <a:rPr lang="en-US" sz="1200" b="0" dirty="0">
                <a:solidFill>
                  <a:schemeClr val="tx1"/>
                </a:solidFill>
                <a:effectLst/>
                <a:ea typeface="Calibri"/>
                <a:cs typeface="Calibri"/>
              </a:rPr>
              <a:t>] += </a:t>
            </a:r>
            <a:r>
              <a:rPr lang="en-US" sz="1200" b="0" dirty="0" err="1">
                <a:solidFill>
                  <a:schemeClr val="tx1"/>
                </a:solidFill>
                <a:effectLst/>
                <a:ea typeface="Calibri"/>
                <a:cs typeface="Calibri"/>
              </a:rPr>
              <a:t>highestBid</a:t>
            </a:r>
            <a:r>
              <a:rPr lang="en-US" sz="1200" b="0" dirty="0">
                <a:solidFill>
                  <a:schemeClr val="tx1"/>
                </a:solidFill>
                <a:effectLst/>
                <a:ea typeface="Calibri"/>
                <a:cs typeface="Calibri"/>
              </a:rPr>
              <a:t>;</a:t>
            </a:r>
          </a:p>
          <a:p>
            <a:r>
              <a:rPr lang="en-US" sz="1200" b="0" dirty="0">
                <a:solidFill>
                  <a:schemeClr val="tx1"/>
                </a:solidFill>
                <a:effectLst/>
                <a:ea typeface="Calibri"/>
                <a:cs typeface="Calibri"/>
              </a:rPr>
              <a:t>        }</a:t>
            </a:r>
          </a:p>
          <a:p>
            <a:endParaRPr lang="en-US" sz="1200" b="0" dirty="0">
              <a:solidFill>
                <a:schemeClr val="tx1"/>
              </a:solidFill>
              <a:effectLst/>
              <a:ea typeface="Calibri"/>
              <a:cs typeface="Calibri"/>
            </a:endParaRPr>
          </a:p>
          <a:p>
            <a:r>
              <a:rPr lang="en-US" sz="1200" b="0" dirty="0">
                <a:solidFill>
                  <a:schemeClr val="tx1"/>
                </a:solidFill>
                <a:effectLst/>
                <a:ea typeface="Calibri"/>
                <a:cs typeface="Calibri"/>
              </a:rPr>
              <a:t>        </a:t>
            </a:r>
            <a:r>
              <a:rPr lang="en-US" sz="1200" b="0" dirty="0" err="1">
                <a:solidFill>
                  <a:schemeClr val="tx1"/>
                </a:solidFill>
                <a:effectLst/>
                <a:ea typeface="Calibri"/>
                <a:cs typeface="Calibri"/>
              </a:rPr>
              <a:t>highestBidder</a:t>
            </a:r>
            <a:r>
              <a:rPr lang="en-US" sz="1200" b="0" dirty="0">
                <a:solidFill>
                  <a:schemeClr val="tx1"/>
                </a:solidFill>
                <a:effectLst/>
                <a:ea typeface="Calibri"/>
                <a:cs typeface="Calibri"/>
              </a:rPr>
              <a:t> = </a:t>
            </a:r>
            <a:r>
              <a:rPr lang="en-US" sz="1200" dirty="0" err="1">
                <a:solidFill>
                  <a:schemeClr val="bg1"/>
                </a:solidFill>
                <a:effectLst/>
                <a:ea typeface="Calibri"/>
                <a:cs typeface="Calibri"/>
              </a:rPr>
              <a:t>msg.sender</a:t>
            </a:r>
            <a:r>
              <a:rPr lang="en-US" sz="1200" b="0" dirty="0">
                <a:solidFill>
                  <a:schemeClr val="tx1"/>
                </a:solidFill>
                <a:effectLst/>
                <a:ea typeface="Calibri"/>
                <a:cs typeface="Calibri"/>
              </a:rPr>
              <a:t>;</a:t>
            </a:r>
          </a:p>
          <a:p>
            <a:r>
              <a:rPr lang="en-US" sz="1200" b="0" dirty="0">
                <a:solidFill>
                  <a:schemeClr val="tx1"/>
                </a:solidFill>
                <a:effectLst/>
                <a:ea typeface="Calibri"/>
                <a:cs typeface="Calibri"/>
              </a:rPr>
              <a:t>        </a:t>
            </a:r>
            <a:r>
              <a:rPr lang="en-US" sz="1200" b="0" dirty="0" err="1">
                <a:solidFill>
                  <a:schemeClr val="tx1"/>
                </a:solidFill>
                <a:effectLst/>
                <a:ea typeface="Calibri"/>
                <a:cs typeface="Calibri"/>
              </a:rPr>
              <a:t>highestBid</a:t>
            </a:r>
            <a:r>
              <a:rPr lang="en-US" sz="1200" b="0" dirty="0">
                <a:solidFill>
                  <a:schemeClr val="tx1"/>
                </a:solidFill>
                <a:effectLst/>
                <a:ea typeface="Calibri"/>
                <a:cs typeface="Calibri"/>
              </a:rPr>
              <a:t> =</a:t>
            </a:r>
            <a:r>
              <a:rPr lang="en-US" sz="1200" b="0" dirty="0">
                <a:solidFill>
                  <a:schemeClr val="bg1"/>
                </a:solidFill>
                <a:effectLst/>
                <a:ea typeface="Calibri"/>
                <a:cs typeface="Calibri"/>
              </a:rPr>
              <a:t> </a:t>
            </a:r>
            <a:r>
              <a:rPr lang="en-US" sz="1200" dirty="0" err="1">
                <a:solidFill>
                  <a:schemeClr val="bg1"/>
                </a:solidFill>
                <a:effectLst/>
                <a:ea typeface="Calibri"/>
                <a:cs typeface="Calibri"/>
              </a:rPr>
              <a:t>msg.value</a:t>
            </a:r>
            <a:r>
              <a:rPr lang="en-US" sz="1200" b="0" dirty="0">
                <a:solidFill>
                  <a:schemeClr val="tx1"/>
                </a:solidFill>
                <a:effectLst/>
                <a:ea typeface="Calibri"/>
                <a:cs typeface="Calibri"/>
              </a:rPr>
              <a:t>;</a:t>
            </a:r>
          </a:p>
          <a:p>
            <a:r>
              <a:rPr lang="en-US" sz="1200" b="0" dirty="0">
                <a:solidFill>
                  <a:schemeClr val="tx1"/>
                </a:solidFill>
                <a:effectLst/>
                <a:ea typeface="Calibri"/>
                <a:cs typeface="Calibri"/>
              </a:rPr>
              <a:t>    }</a:t>
            </a:r>
          </a:p>
          <a:p>
            <a:endParaRPr lang="en-US" sz="1200" b="0" dirty="0">
              <a:solidFill>
                <a:schemeClr val="tx1"/>
              </a:solidFill>
              <a:effectLst/>
              <a:ea typeface="Calibri"/>
              <a:cs typeface="Calibri"/>
            </a:endParaRPr>
          </a:p>
          <a:p>
            <a:r>
              <a:rPr lang="en-US" sz="1200" b="0" dirty="0">
                <a:solidFill>
                  <a:schemeClr val="tx1"/>
                </a:solidFill>
                <a:effectLst/>
                <a:ea typeface="Calibri"/>
                <a:cs typeface="Calibri"/>
              </a:rPr>
              <a:t>    function </a:t>
            </a:r>
            <a:r>
              <a:rPr lang="en-US" sz="1200" b="0" dirty="0" err="1">
                <a:solidFill>
                  <a:schemeClr val="tx1"/>
                </a:solidFill>
                <a:effectLst/>
                <a:ea typeface="Calibri"/>
                <a:cs typeface="Calibri"/>
              </a:rPr>
              <a:t>withdrawRefund</a:t>
            </a:r>
            <a:r>
              <a:rPr lang="en-US" sz="1200" b="0" dirty="0">
                <a:solidFill>
                  <a:schemeClr val="tx1"/>
                </a:solidFill>
                <a:effectLst/>
                <a:ea typeface="Calibri"/>
                <a:cs typeface="Calibri"/>
              </a:rPr>
              <a:t>()</a:t>
            </a:r>
            <a:r>
              <a:rPr lang="en-US" sz="1200" b="0" dirty="0">
                <a:solidFill>
                  <a:schemeClr val="bg1"/>
                </a:solidFill>
                <a:effectLst/>
                <a:ea typeface="Calibri"/>
                <a:cs typeface="Calibri"/>
              </a:rPr>
              <a:t> </a:t>
            </a:r>
            <a:r>
              <a:rPr lang="en-US" sz="1200" dirty="0">
                <a:solidFill>
                  <a:schemeClr val="bg1"/>
                </a:solidFill>
                <a:effectLst/>
                <a:ea typeface="Calibri"/>
                <a:cs typeface="Calibri"/>
              </a:rPr>
              <a:t>external</a:t>
            </a:r>
            <a:r>
              <a:rPr lang="en-US" sz="1200" b="0" dirty="0">
                <a:solidFill>
                  <a:schemeClr val="bg1"/>
                </a:solidFill>
                <a:effectLst/>
                <a:ea typeface="Calibri"/>
                <a:cs typeface="Calibri"/>
              </a:rPr>
              <a:t> </a:t>
            </a:r>
            <a:r>
              <a:rPr lang="en-US" sz="1200" b="0" dirty="0">
                <a:solidFill>
                  <a:schemeClr val="tx1"/>
                </a:solidFill>
                <a:effectLst/>
                <a:ea typeface="Calibri"/>
                <a:cs typeface="Calibri"/>
              </a:rPr>
              <a:t>{</a:t>
            </a:r>
          </a:p>
          <a:p>
            <a:r>
              <a:rPr lang="en-US" sz="1200" b="0" dirty="0">
                <a:solidFill>
                  <a:schemeClr val="bg1"/>
                </a:solidFill>
                <a:effectLst/>
                <a:ea typeface="Calibri"/>
                <a:cs typeface="Calibri"/>
              </a:rPr>
              <a:t>        </a:t>
            </a:r>
            <a:r>
              <a:rPr lang="en-US" sz="1200" dirty="0" err="1">
                <a:solidFill>
                  <a:schemeClr val="bg1"/>
                </a:solidFill>
                <a:effectLst/>
                <a:ea typeface="Calibri"/>
                <a:cs typeface="Calibri"/>
              </a:rPr>
              <a:t>uint</a:t>
            </a:r>
            <a:r>
              <a:rPr lang="en-US" sz="1200" b="0" dirty="0">
                <a:solidFill>
                  <a:schemeClr val="bg1"/>
                </a:solidFill>
                <a:effectLst/>
                <a:ea typeface="Calibri"/>
                <a:cs typeface="Calibri"/>
              </a:rPr>
              <a:t> </a:t>
            </a:r>
            <a:r>
              <a:rPr lang="en-US" sz="1200" b="0" dirty="0">
                <a:solidFill>
                  <a:schemeClr val="tx1"/>
                </a:solidFill>
                <a:effectLst/>
                <a:ea typeface="Calibri"/>
                <a:cs typeface="Calibri"/>
              </a:rPr>
              <a:t>refund = refunds[</a:t>
            </a:r>
            <a:r>
              <a:rPr lang="en-US" sz="1200" dirty="0" err="1">
                <a:solidFill>
                  <a:schemeClr val="bg1"/>
                </a:solidFill>
                <a:effectLst/>
                <a:ea typeface="Calibri"/>
                <a:cs typeface="Calibri"/>
              </a:rPr>
              <a:t>msg.sender</a:t>
            </a:r>
            <a:r>
              <a:rPr lang="en-US" sz="1200" b="0" dirty="0">
                <a:solidFill>
                  <a:schemeClr val="tx1"/>
                </a:solidFill>
                <a:effectLst/>
                <a:ea typeface="Calibri"/>
                <a:cs typeface="Calibri"/>
              </a:rPr>
              <a:t>];</a:t>
            </a:r>
          </a:p>
          <a:p>
            <a:r>
              <a:rPr lang="en-US" sz="1200" b="0" dirty="0">
                <a:solidFill>
                  <a:schemeClr val="tx1"/>
                </a:solidFill>
                <a:effectLst/>
                <a:ea typeface="Calibri"/>
                <a:cs typeface="Calibri"/>
              </a:rPr>
              <a:t>        refunds[</a:t>
            </a:r>
            <a:r>
              <a:rPr lang="en-US" sz="1200" dirty="0" err="1">
                <a:solidFill>
                  <a:schemeClr val="bg1"/>
                </a:solidFill>
                <a:effectLst/>
                <a:ea typeface="Calibri"/>
                <a:cs typeface="Calibri"/>
              </a:rPr>
              <a:t>msg.sender</a:t>
            </a:r>
            <a:r>
              <a:rPr lang="en-US" sz="1200" b="0" dirty="0">
                <a:solidFill>
                  <a:schemeClr val="tx1"/>
                </a:solidFill>
                <a:effectLst/>
                <a:ea typeface="Calibri"/>
                <a:cs typeface="Calibri"/>
              </a:rPr>
              <a:t>] = 0;</a:t>
            </a:r>
          </a:p>
          <a:p>
            <a:r>
              <a:rPr lang="en-US" sz="1200" b="0" dirty="0">
                <a:solidFill>
                  <a:schemeClr val="tx1"/>
                </a:solidFill>
                <a:effectLst/>
                <a:ea typeface="Calibri"/>
                <a:cs typeface="Calibri"/>
              </a:rPr>
              <a:t>        </a:t>
            </a:r>
            <a:r>
              <a:rPr lang="en-US" sz="1200" b="0" dirty="0" err="1">
                <a:solidFill>
                  <a:schemeClr val="tx1"/>
                </a:solidFill>
                <a:effectLst/>
                <a:ea typeface="Calibri"/>
                <a:cs typeface="Calibri"/>
              </a:rPr>
              <a:t>msg.sender.</a:t>
            </a:r>
            <a:r>
              <a:rPr lang="en-US" sz="1200" dirty="0" err="1">
                <a:solidFill>
                  <a:schemeClr val="bg1"/>
                </a:solidFill>
                <a:effectLst/>
                <a:ea typeface="Calibri"/>
                <a:cs typeface="Calibri"/>
              </a:rPr>
              <a:t>transfer</a:t>
            </a:r>
            <a:r>
              <a:rPr lang="en-US" sz="1200" b="0" dirty="0">
                <a:solidFill>
                  <a:schemeClr val="tx1"/>
                </a:solidFill>
                <a:effectLst/>
                <a:ea typeface="Calibri"/>
                <a:cs typeface="Calibri"/>
              </a:rPr>
              <a:t>(refund);</a:t>
            </a:r>
          </a:p>
          <a:p>
            <a:r>
              <a:rPr lang="en-US" sz="1200" b="0" dirty="0">
                <a:solidFill>
                  <a:schemeClr val="tx1"/>
                </a:solidFill>
                <a:effectLst/>
                <a:ea typeface="Calibri"/>
                <a:cs typeface="Calibri"/>
              </a:rPr>
              <a:t>    }</a:t>
            </a:r>
          </a:p>
          <a:p>
            <a:r>
              <a:rPr lang="en-US" sz="1200" b="0" dirty="0">
                <a:solidFill>
                  <a:schemeClr val="tx1"/>
                </a:solidFill>
                <a:effectLst/>
                <a:ea typeface="Calibri"/>
                <a:cs typeface="Calibri"/>
              </a:rPr>
              <a:t>}</a:t>
            </a:r>
          </a:p>
        </p:txBody>
      </p:sp>
    </p:spTree>
    <p:extLst>
      <p:ext uri="{BB962C8B-B14F-4D97-AF65-F5344CB8AC3E}">
        <p14:creationId xmlns:p14="http://schemas.microsoft.com/office/powerpoint/2010/main" val="4085067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5" name="Text Placeholder 4">
            <a:extLst>
              <a:ext uri="{FF2B5EF4-FFF2-40B4-BE49-F238E27FC236}">
                <a16:creationId xmlns:a16="http://schemas.microsoft.com/office/drawing/2014/main" id="{9C875EA6-0010-40EE-8721-6FC687041E5E}"/>
              </a:ext>
            </a:extLst>
          </p:cNvPr>
          <p:cNvSpPr>
            <a:spLocks noGrp="1"/>
          </p:cNvSpPr>
          <p:nvPr>
            <p:ph type="body" sz="quarter" idx="10"/>
          </p:nvPr>
        </p:nvSpPr>
        <p:spPr/>
        <p:txBody>
          <a:bodyPr/>
          <a:lstStyle/>
          <a:p>
            <a:r>
              <a:rPr lang="en-GB" sz="5400" dirty="0"/>
              <a:t>Exercises</a:t>
            </a:r>
            <a:endParaRPr lang="en-US" sz="5400" dirty="0"/>
          </a:p>
        </p:txBody>
      </p:sp>
      <p:pic>
        <p:nvPicPr>
          <p:cNvPr id="3" name="Picture 2">
            <a:extLst>
              <a:ext uri="{FF2B5EF4-FFF2-40B4-BE49-F238E27FC236}">
                <a16:creationId xmlns:a16="http://schemas.microsoft.com/office/drawing/2014/main" id="{39EA029F-D844-47CC-8917-7E0C776C86A1}"/>
              </a:ext>
            </a:extLst>
          </p:cNvPr>
          <p:cNvPicPr>
            <a:picLocks noChangeAspect="1"/>
          </p:cNvPicPr>
          <p:nvPr/>
        </p:nvPicPr>
        <p:blipFill>
          <a:blip r:embed="rId3"/>
          <a:stretch>
            <a:fillRect/>
          </a:stretch>
        </p:blipFill>
        <p:spPr>
          <a:xfrm>
            <a:off x="3319384" y="749507"/>
            <a:ext cx="2655133" cy="26551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lvl="0">
              <a:buClr>
                <a:schemeClr val="tx1"/>
              </a:buClr>
            </a:pPr>
            <a:r>
              <a:rPr lang="en-GB" b="1" dirty="0">
                <a:solidFill>
                  <a:schemeClr val="bg1"/>
                </a:solidFill>
              </a:rPr>
              <a:t>Optimize</a:t>
            </a:r>
            <a:r>
              <a:rPr lang="en-GB" dirty="0"/>
              <a:t> the publishing and execution of this contract as </a:t>
            </a:r>
            <a:r>
              <a:rPr lang="bg-BG" dirty="0"/>
              <a:t/>
            </a:r>
            <a:br>
              <a:rPr lang="bg-BG" dirty="0"/>
            </a:br>
            <a:r>
              <a:rPr lang="en-GB" dirty="0"/>
              <a:t>much as possible: </a:t>
            </a:r>
            <a:r>
              <a:rPr lang="en-GB" u="sng" dirty="0">
                <a:solidFill>
                  <a:schemeClr val="hlink"/>
                </a:solidFill>
              </a:rPr>
              <a:t>https://pastebin.com/Xivaxbjn</a:t>
            </a:r>
            <a:endParaRPr dirty="0"/>
          </a:p>
        </p:txBody>
      </p:sp>
      <p:sp>
        <p:nvSpPr>
          <p:cNvPr id="286" name="Shape 28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a:t>Exercise 1</a:t>
            </a:r>
            <a:endParaRPr/>
          </a:p>
        </p:txBody>
      </p:sp>
      <p:pic>
        <p:nvPicPr>
          <p:cNvPr id="3" name="Picture 2">
            <a:extLst>
              <a:ext uri="{FF2B5EF4-FFF2-40B4-BE49-F238E27FC236}">
                <a16:creationId xmlns:a16="http://schemas.microsoft.com/office/drawing/2014/main" id="{278331C7-9169-46DE-B6D9-6DCB2E35CC03}"/>
              </a:ext>
            </a:extLst>
          </p:cNvPr>
          <p:cNvPicPr>
            <a:picLocks noChangeAspect="1"/>
          </p:cNvPicPr>
          <p:nvPr/>
        </p:nvPicPr>
        <p:blipFill>
          <a:blip r:embed="rId3"/>
          <a:stretch>
            <a:fillRect/>
          </a:stretch>
        </p:blipFill>
        <p:spPr>
          <a:xfrm>
            <a:off x="2743197" y="1672336"/>
            <a:ext cx="3657607" cy="3657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body" sz="quarter" idx="10"/>
          </p:nvPr>
        </p:nvSpPr>
        <p:spPr>
          <a:xfrm>
            <a:off x="142804" y="1129442"/>
            <a:ext cx="8863572" cy="2100939"/>
          </a:xfrm>
          <a:prstGeom prst="rect">
            <a:avLst/>
          </a:prstGeom>
        </p:spPr>
        <p:txBody>
          <a:bodyPr spcFirstLastPara="1" wrap="square" lIns="68575" tIns="68575" rIns="68575" bIns="68575" anchor="t" anchorCtr="0">
            <a:noAutofit/>
          </a:bodyPr>
          <a:lstStyle/>
          <a:p>
            <a:pPr lvl="0">
              <a:spcBef>
                <a:spcPts val="600"/>
              </a:spcBef>
              <a:buClr>
                <a:schemeClr val="tx1"/>
              </a:buClr>
            </a:pPr>
            <a:r>
              <a:rPr lang="en-GB" dirty="0"/>
              <a:t>Optimize the </a:t>
            </a:r>
            <a:r>
              <a:rPr lang="en-GB" b="1" dirty="0">
                <a:solidFill>
                  <a:schemeClr val="bg1"/>
                </a:solidFill>
              </a:rPr>
              <a:t>execution</a:t>
            </a:r>
            <a:r>
              <a:rPr lang="en-GB" dirty="0"/>
              <a:t> of this Voting contract: </a:t>
            </a:r>
            <a:r>
              <a:rPr lang="bg-BG" dirty="0"/>
              <a:t/>
            </a:r>
            <a:br>
              <a:rPr lang="bg-BG" dirty="0"/>
            </a:br>
            <a:r>
              <a:rPr lang="en-GB" u="sng" dirty="0">
                <a:solidFill>
                  <a:schemeClr val="hlink"/>
                </a:solidFill>
                <a:hlinkClick r:id="rId3"/>
              </a:rPr>
              <a:t>https://pastebin.com/VjEdbXLH</a:t>
            </a:r>
            <a:endParaRPr dirty="0"/>
          </a:p>
          <a:p>
            <a:pPr marL="520700" lvl="0" indent="-457200" rtl="0">
              <a:spcBef>
                <a:spcPts val="600"/>
              </a:spcBef>
              <a:spcAft>
                <a:spcPts val="0"/>
              </a:spcAft>
              <a:buClr>
                <a:schemeClr val="tx1"/>
              </a:buClr>
              <a:buSzPts val="2600"/>
            </a:pPr>
            <a:r>
              <a:rPr lang="en-GB" dirty="0"/>
              <a:t>The voting process </a:t>
            </a:r>
            <a:r>
              <a:rPr lang="en-GB" b="1" dirty="0">
                <a:solidFill>
                  <a:schemeClr val="bg1"/>
                </a:solidFill>
              </a:rPr>
              <a:t>can be abused. Fix this</a:t>
            </a:r>
            <a:endParaRPr b="1" dirty="0">
              <a:solidFill>
                <a:schemeClr val="bg1"/>
              </a:solidFill>
            </a:endParaRPr>
          </a:p>
          <a:p>
            <a:pPr marL="520700" lvl="0" indent="-457200">
              <a:spcBef>
                <a:spcPts val="600"/>
              </a:spcBef>
              <a:spcAft>
                <a:spcPts val="0"/>
              </a:spcAft>
              <a:buClr>
                <a:schemeClr val="tx1"/>
              </a:buClr>
              <a:buSzPts val="2600"/>
            </a:pPr>
            <a:r>
              <a:rPr lang="en-GB" b="1" dirty="0">
                <a:solidFill>
                  <a:schemeClr val="bg1"/>
                </a:solidFill>
              </a:rPr>
              <a:t>Fix all compile warnings</a:t>
            </a:r>
            <a:endParaRPr b="1" dirty="0">
              <a:solidFill>
                <a:schemeClr val="bg1"/>
              </a:solidFill>
            </a:endParaRPr>
          </a:p>
        </p:txBody>
      </p:sp>
      <p:sp>
        <p:nvSpPr>
          <p:cNvPr id="292" name="Shape 292"/>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a:t>Exercise 2</a:t>
            </a: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Write a contract, that has </a:t>
            </a:r>
            <a:r>
              <a:rPr lang="en-GB" b="1" dirty="0">
                <a:solidFill>
                  <a:schemeClr val="bg1"/>
                </a:solidFill>
              </a:rPr>
              <a:t>a list of members </a:t>
            </a:r>
            <a:r>
              <a:rPr lang="en-GB" dirty="0"/>
              <a:t>(list of </a:t>
            </a:r>
            <a:r>
              <a:rPr lang="bg-BG" dirty="0"/>
              <a:t/>
            </a:r>
            <a:br>
              <a:rPr lang="bg-BG" dirty="0"/>
            </a:br>
            <a:r>
              <a:rPr lang="en-GB" dirty="0"/>
              <a:t>addresses given by owner)</a:t>
            </a:r>
            <a:endParaRPr dirty="0"/>
          </a:p>
          <a:p>
            <a:pPr marL="520700" lvl="0" indent="-457200" rtl="0">
              <a:spcBef>
                <a:spcPts val="0"/>
              </a:spcBef>
              <a:spcAft>
                <a:spcPts val="0"/>
              </a:spcAft>
              <a:buClr>
                <a:schemeClr val="tx1"/>
              </a:buClr>
              <a:buSzPts val="2600"/>
            </a:pPr>
            <a:r>
              <a:rPr lang="en-GB" dirty="0"/>
              <a:t>When </a:t>
            </a:r>
            <a:r>
              <a:rPr lang="en-GB" b="1" dirty="0">
                <a:solidFill>
                  <a:schemeClr val="bg1"/>
                </a:solidFill>
              </a:rPr>
              <a:t>funds arrive </a:t>
            </a:r>
            <a:r>
              <a:rPr lang="en-GB" dirty="0"/>
              <a:t>in the contract, they should </a:t>
            </a:r>
            <a:r>
              <a:rPr lang="en-GB" b="1" dirty="0">
                <a:solidFill>
                  <a:schemeClr val="bg1"/>
                </a:solidFill>
              </a:rPr>
              <a:t>be evenly </a:t>
            </a:r>
            <a:r>
              <a:rPr lang="bg-BG" b="1" dirty="0">
                <a:solidFill>
                  <a:schemeClr val="bg1"/>
                </a:solidFill>
              </a:rPr>
              <a:t/>
            </a:r>
            <a:br>
              <a:rPr lang="bg-BG" b="1" dirty="0">
                <a:solidFill>
                  <a:schemeClr val="bg1"/>
                </a:solidFill>
              </a:rPr>
            </a:br>
            <a:r>
              <a:rPr lang="en-GB" b="1" dirty="0">
                <a:solidFill>
                  <a:schemeClr val="bg1"/>
                </a:solidFill>
              </a:rPr>
              <a:t>distributed on the members</a:t>
            </a:r>
            <a:endParaRPr b="1" dirty="0">
              <a:solidFill>
                <a:schemeClr val="bg1"/>
              </a:solidFill>
            </a:endParaRPr>
          </a:p>
          <a:p>
            <a:pPr marL="914400" lvl="1" indent="-349250" rtl="0">
              <a:spcBef>
                <a:spcPts val="0"/>
              </a:spcBef>
              <a:spcAft>
                <a:spcPts val="0"/>
              </a:spcAft>
              <a:buClr>
                <a:schemeClr val="tx1"/>
              </a:buClr>
              <a:buSzPts val="1900"/>
            </a:pPr>
            <a:r>
              <a:rPr lang="en-GB" dirty="0"/>
              <a:t>The amount not able to be distributed stays in the contract</a:t>
            </a:r>
            <a:endParaRPr dirty="0"/>
          </a:p>
          <a:p>
            <a:pPr marL="520700" lvl="0" indent="-457200">
              <a:spcBef>
                <a:spcPts val="0"/>
              </a:spcBef>
              <a:spcAft>
                <a:spcPts val="0"/>
              </a:spcAft>
              <a:buClr>
                <a:schemeClr val="tx1"/>
              </a:buClr>
              <a:buSzPts val="2600"/>
            </a:pPr>
            <a:r>
              <a:rPr lang="en-GB" dirty="0"/>
              <a:t>Implement this using a </a:t>
            </a:r>
            <a:r>
              <a:rPr lang="en-GB" b="1" dirty="0">
                <a:solidFill>
                  <a:schemeClr val="bg1"/>
                </a:solidFill>
              </a:rPr>
              <a:t>pull (withdraw) </a:t>
            </a:r>
            <a:r>
              <a:rPr lang="en-GB" dirty="0"/>
              <a:t>design!</a:t>
            </a:r>
            <a:endParaRPr dirty="0"/>
          </a:p>
        </p:txBody>
      </p:sp>
      <p:sp>
        <p:nvSpPr>
          <p:cNvPr id="298" name="Shape 298"/>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a:t>Exercise 3</a:t>
            </a: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91" y="4800600"/>
            <a:ext cx="9085659" cy="272654"/>
          </a:xfrm>
        </p:spPr>
        <p:txBody>
          <a:bodyPr>
            <a:normAutofit fontScale="55000" lnSpcReduction="20000"/>
          </a:bodyPr>
          <a:lstStyle/>
          <a:p>
            <a:pPr algn="ctr"/>
            <a:r>
              <a:rPr lang="en-US" dirty="0">
                <a:hlinkClick r:id="rId3"/>
              </a:rPr>
              <a:t>https://softuni.bg/trainings/courses</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lvl="0">
              <a:buClr>
                <a:schemeClr val="tx1"/>
              </a:buClr>
            </a:pPr>
            <a:r>
              <a:rPr lang="en-US" b="1" dirty="0">
                <a:solidFill>
                  <a:schemeClr val="bg1"/>
                </a:solidFill>
              </a:rPr>
              <a:t>Any non-trivial contract will have errors in it</a:t>
            </a:r>
            <a:r>
              <a:rPr lang="en-US" dirty="0"/>
              <a:t>. Your code must, </a:t>
            </a:r>
            <a:r>
              <a:rPr lang="bg-BG" dirty="0"/>
              <a:t/>
            </a:r>
            <a:br>
              <a:rPr lang="bg-BG" dirty="0"/>
            </a:br>
            <a:r>
              <a:rPr lang="en-US" dirty="0"/>
              <a:t>therefore, be </a:t>
            </a:r>
            <a:r>
              <a:rPr lang="en-US" b="1" dirty="0">
                <a:solidFill>
                  <a:schemeClr val="bg1"/>
                </a:solidFill>
              </a:rPr>
              <a:t>able to respond to bugs and vulnerabilities </a:t>
            </a:r>
            <a:r>
              <a:rPr lang="bg-BG" dirty="0"/>
              <a:t/>
            </a:r>
            <a:br>
              <a:rPr lang="bg-BG" dirty="0"/>
            </a:br>
            <a:r>
              <a:rPr lang="en-US" dirty="0"/>
              <a:t>gracefully.</a:t>
            </a:r>
          </a:p>
          <a:p>
            <a:pPr lvl="1">
              <a:buClr>
                <a:schemeClr val="tx1"/>
              </a:buClr>
            </a:pPr>
            <a:r>
              <a:rPr lang="en-US" b="1" dirty="0">
                <a:solidFill>
                  <a:schemeClr val="bg1"/>
                </a:solidFill>
              </a:rPr>
              <a:t>Pause</a:t>
            </a:r>
            <a:r>
              <a:rPr lang="en-US" dirty="0"/>
              <a:t> the contract </a:t>
            </a:r>
            <a:r>
              <a:rPr lang="en-US" b="1" dirty="0">
                <a:solidFill>
                  <a:schemeClr val="bg1"/>
                </a:solidFill>
              </a:rPr>
              <a:t>when</a:t>
            </a:r>
            <a:r>
              <a:rPr lang="en-US" dirty="0"/>
              <a:t> things </a:t>
            </a:r>
            <a:r>
              <a:rPr lang="en-US" b="1" dirty="0">
                <a:solidFill>
                  <a:schemeClr val="bg1"/>
                </a:solidFill>
              </a:rPr>
              <a:t>are going wrong </a:t>
            </a:r>
            <a:r>
              <a:rPr lang="en-US" dirty="0"/>
              <a:t>('circuit </a:t>
            </a:r>
            <a:r>
              <a:rPr lang="bg-BG" dirty="0"/>
              <a:t/>
            </a:r>
            <a:br>
              <a:rPr lang="bg-BG" dirty="0"/>
            </a:br>
            <a:r>
              <a:rPr lang="en-US" dirty="0"/>
              <a:t>breaker')</a:t>
            </a:r>
          </a:p>
          <a:p>
            <a:pPr lvl="1">
              <a:buClr>
                <a:schemeClr val="tx1"/>
              </a:buClr>
            </a:pPr>
            <a:r>
              <a:rPr lang="en-US" dirty="0"/>
              <a:t>Manage the amount of money at risk (</a:t>
            </a:r>
            <a:r>
              <a:rPr lang="en-US" b="1" dirty="0">
                <a:solidFill>
                  <a:schemeClr val="bg1"/>
                </a:solidFill>
              </a:rPr>
              <a:t>rate limiting, maximum </a:t>
            </a:r>
            <a:r>
              <a:rPr lang="bg-BG" b="1" dirty="0">
                <a:solidFill>
                  <a:schemeClr val="bg1"/>
                </a:solidFill>
              </a:rPr>
              <a:t/>
            </a:r>
            <a:br>
              <a:rPr lang="bg-BG" b="1" dirty="0">
                <a:solidFill>
                  <a:schemeClr val="bg1"/>
                </a:solidFill>
              </a:rPr>
            </a:br>
            <a:r>
              <a:rPr lang="en-US" b="1" dirty="0">
                <a:solidFill>
                  <a:schemeClr val="bg1"/>
                </a:solidFill>
              </a:rPr>
              <a:t>usage</a:t>
            </a:r>
            <a:r>
              <a:rPr lang="en-US" dirty="0"/>
              <a:t>)</a:t>
            </a:r>
            <a:endParaRPr dirty="0"/>
          </a:p>
        </p:txBody>
      </p:sp>
      <p:sp>
        <p:nvSpPr>
          <p:cNvPr id="181" name="Shape 181"/>
          <p:cNvSpPr txBox="1">
            <a:spLocks noGrp="1"/>
          </p:cNvSpPr>
          <p:nvPr>
            <p:ph type="title"/>
          </p:nvPr>
        </p:nvSpPr>
        <p:spPr>
          <a:prstGeom prst="rect">
            <a:avLst/>
          </a:prstGeom>
        </p:spPr>
        <p:txBody>
          <a:bodyPr spcFirstLastPara="1" wrap="square" lIns="68575" tIns="68575" rIns="68575" bIns="68575" anchor="ctr" anchorCtr="0">
            <a:noAutofit/>
          </a:bodyPr>
          <a:lstStyle/>
          <a:p>
            <a:r>
              <a:rPr lang="en-US" dirty="0"/>
              <a:t>Prepare for Failure</a:t>
            </a:r>
          </a:p>
        </p:txBody>
      </p:sp>
    </p:spTree>
    <p:extLst>
      <p:ext uri="{BB962C8B-B14F-4D97-AF65-F5344CB8AC3E}">
        <p14:creationId xmlns:p14="http://schemas.microsoft.com/office/powerpoint/2010/main" val="20402346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4091834" y="3401877"/>
            <a:ext cx="4251626" cy="64770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800540" y="3401877"/>
            <a:ext cx="2971610" cy="647702"/>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784" t="-11319" r="-15784" b="-11319"/>
          <a:stretch/>
        </p:blipFill>
        <p:spPr>
          <a:xfrm>
            <a:off x="6663290" y="4174774"/>
            <a:ext cx="1680170" cy="647702"/>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800540" y="4174774"/>
            <a:ext cx="4175673" cy="647702"/>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4437" r="-24437" b="-5187"/>
          <a:stretch/>
        </p:blipFill>
        <p:spPr>
          <a:xfrm>
            <a:off x="5222366" y="4174774"/>
            <a:ext cx="1194772" cy="64770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3998081" y="1856081"/>
            <a:ext cx="4345379" cy="647702"/>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800541" y="1856081"/>
            <a:ext cx="2893784" cy="647702"/>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6507328" y="1083184"/>
            <a:ext cx="1836132" cy="647702"/>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800540" y="1083184"/>
            <a:ext cx="3139344" cy="647702"/>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t="6534" r="-689" b="14898"/>
          <a:stretch/>
        </p:blipFill>
        <p:spPr>
          <a:xfrm>
            <a:off x="4205962" y="1083184"/>
            <a:ext cx="2035288" cy="647702"/>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4478904" y="2628979"/>
            <a:ext cx="1889744" cy="647702"/>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4663" t="-10753" r="-34663" b="-10753"/>
          <a:stretch/>
        </p:blipFill>
        <p:spPr bwMode="auto">
          <a:xfrm>
            <a:off x="6640770" y="2628979"/>
            <a:ext cx="1702690" cy="647702"/>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800541" y="2628979"/>
            <a:ext cx="3406241" cy="647702"/>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663650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163" t="-12819" r="-5163" b="-12819"/>
          <a:stretch/>
        </p:blipFill>
        <p:spPr>
          <a:xfrm>
            <a:off x="848256" y="1550943"/>
            <a:ext cx="3767414" cy="1079719"/>
          </a:xfrm>
          <a:prstGeom prst="roundRect">
            <a:avLst>
              <a:gd name="adj" fmla="val 8805"/>
            </a:avLst>
          </a:prstGeom>
          <a:solidFill>
            <a:schemeClr val="bg2"/>
          </a:solidFill>
          <a:ln>
            <a:solidFill>
              <a:schemeClr val="tx1"/>
            </a:solidFill>
          </a:ln>
          <a:effectLst/>
        </p:spPr>
      </p:pic>
      <p:pic>
        <p:nvPicPr>
          <p:cNvPr id="3" name="Picture 2">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15162" t="-29177" r="-15162" b="-29177"/>
          <a:stretch/>
        </p:blipFill>
        <p:spPr>
          <a:xfrm>
            <a:off x="3690298" y="3048282"/>
            <a:ext cx="4605446" cy="1079719"/>
          </a:xfrm>
          <a:prstGeom prst="roundRect">
            <a:avLst>
              <a:gd name="adj" fmla="val 9410"/>
            </a:avLst>
          </a:prstGeom>
          <a:solidFill>
            <a:schemeClr val="bg2"/>
          </a:solidFill>
          <a:ln>
            <a:solidFill>
              <a:schemeClr val="tx1"/>
            </a:solidFill>
          </a:ln>
          <a:effectLst/>
        </p:spPr>
      </p:pic>
      <p:pic>
        <p:nvPicPr>
          <p:cNvPr id="4" name="Picture 3">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6654" r="6654"/>
          <a:stretch/>
        </p:blipFill>
        <p:spPr>
          <a:xfrm>
            <a:off x="4819586" y="1550943"/>
            <a:ext cx="1472084" cy="1079719"/>
          </a:xfrm>
          <a:prstGeom prst="roundRect">
            <a:avLst>
              <a:gd name="adj" fmla="val 8806"/>
            </a:avLst>
          </a:prstGeom>
          <a:solidFill>
            <a:schemeClr val="bg2"/>
          </a:solidFill>
          <a:ln>
            <a:solidFill>
              <a:schemeClr val="tx1"/>
            </a:solidFill>
          </a:ln>
          <a:effectLst/>
        </p:spPr>
      </p:pic>
      <p:pic>
        <p:nvPicPr>
          <p:cNvPr id="5" name="Picture 4">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3201" t="-3201" r="-3201" b="-3201"/>
          <a:stretch/>
        </p:blipFill>
        <p:spPr>
          <a:xfrm>
            <a:off x="6495586" y="1550943"/>
            <a:ext cx="1800158" cy="1079719"/>
          </a:xfrm>
          <a:prstGeom prst="roundRect">
            <a:avLst>
              <a:gd name="adj" fmla="val 8200"/>
            </a:avLst>
          </a:prstGeom>
          <a:solidFill>
            <a:schemeClr val="bg2"/>
          </a:solidFill>
          <a:ln>
            <a:solidFill>
              <a:schemeClr val="tx1"/>
            </a:solidFill>
          </a:ln>
          <a:effectLst/>
        </p:spPr>
      </p:pic>
      <p:pic>
        <p:nvPicPr>
          <p:cNvPr id="6" name="Picture 5">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9305" t="-5874" r="-9305" b="-12736"/>
          <a:stretch/>
        </p:blipFill>
        <p:spPr>
          <a:xfrm>
            <a:off x="848257" y="3048282"/>
            <a:ext cx="2537339" cy="1079719"/>
          </a:xfrm>
          <a:prstGeom prst="roundRect">
            <a:avLst>
              <a:gd name="adj" fmla="val 10015"/>
            </a:avLst>
          </a:prstGeom>
          <a:solidFill>
            <a:schemeClr val="bg2"/>
          </a:solidFill>
          <a:ln>
            <a:solidFill>
              <a:schemeClr val="tx1"/>
            </a:solidFill>
          </a:ln>
          <a:effectLst/>
        </p:spPr>
      </p:pic>
    </p:spTree>
    <p:extLst>
      <p:ext uri="{BB962C8B-B14F-4D97-AF65-F5344CB8AC3E}">
        <p14:creationId xmlns:p14="http://schemas.microsoft.com/office/powerpoint/2010/main" val="12604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2399" dirty="0"/>
              <a:t>Software University – High-Quality Education and </a:t>
            </a:r>
            <a:br>
              <a:rPr lang="en-US" sz="2399" dirty="0"/>
            </a:br>
            <a:r>
              <a:rPr lang="en-US" sz="2399" dirty="0"/>
              <a:t>Employment Opportunities </a:t>
            </a:r>
          </a:p>
          <a:p>
            <a:pPr lvl="1">
              <a:lnSpc>
                <a:spcPct val="100000"/>
              </a:lnSpc>
            </a:pPr>
            <a:r>
              <a:rPr lang="en-US" sz="2174" noProof="1">
                <a:hlinkClick r:id="rId3"/>
              </a:rPr>
              <a:t>softuni.bg</a:t>
            </a:r>
            <a:r>
              <a:rPr lang="en-US" sz="2174" noProof="1"/>
              <a:t> </a:t>
            </a:r>
          </a:p>
          <a:p>
            <a:pPr>
              <a:lnSpc>
                <a:spcPct val="100000"/>
              </a:lnSpc>
            </a:pPr>
            <a:r>
              <a:rPr lang="en-US" sz="2399" dirty="0"/>
              <a:t>Software University Foundation</a:t>
            </a:r>
            <a:endParaRPr lang="bg-BG" sz="2399" dirty="0"/>
          </a:p>
          <a:p>
            <a:pPr lvl="1">
              <a:lnSpc>
                <a:spcPct val="100000"/>
              </a:lnSpc>
            </a:pPr>
            <a:r>
              <a:rPr lang="en-US" sz="2249" noProof="1">
                <a:hlinkClick r:id="rId4"/>
              </a:rPr>
              <a:t>http://softuni.foundation/</a:t>
            </a:r>
            <a:endParaRPr lang="en-US" sz="2249" noProof="1"/>
          </a:p>
          <a:p>
            <a:pPr>
              <a:lnSpc>
                <a:spcPct val="100000"/>
              </a:lnSpc>
            </a:pPr>
            <a:r>
              <a:rPr lang="en-US" sz="2399" dirty="0"/>
              <a:t>Software University @ Facebook</a:t>
            </a:r>
          </a:p>
          <a:p>
            <a:pPr marL="742709" lvl="1" indent="-285657" defTabSz="914103">
              <a:lnSpc>
                <a:spcPct val="100000"/>
              </a:lnSpc>
              <a:tabLst>
                <a:tab pos="211868" algn="l"/>
              </a:tabLst>
              <a:defRPr/>
            </a:pPr>
            <a:r>
              <a:rPr lang="en-US" sz="2174" noProof="1">
                <a:solidFill>
                  <a:srgbClr val="234465"/>
                </a:solidFill>
                <a:hlinkClick r:id="rId5"/>
              </a:rPr>
              <a:t>facebook.com/SoftwareUniversity</a:t>
            </a:r>
            <a:endParaRPr lang="en-US" sz="2174" noProof="1">
              <a:solidFill>
                <a:srgbClr val="234465"/>
              </a:solidFill>
            </a:endParaRPr>
          </a:p>
          <a:p>
            <a:pPr>
              <a:lnSpc>
                <a:spcPct val="100000"/>
              </a:lnSpc>
            </a:pPr>
            <a:r>
              <a:rPr lang="en-US" sz="2399" dirty="0"/>
              <a:t>Software University Forums</a:t>
            </a:r>
          </a:p>
          <a:p>
            <a:pPr marL="742709" lvl="1" indent="-285657" defTabSz="914103">
              <a:lnSpc>
                <a:spcPct val="100000"/>
              </a:lnSpc>
              <a:tabLst>
                <a:tab pos="211868" algn="l"/>
              </a:tabLst>
              <a:defRPr/>
            </a:pPr>
            <a:r>
              <a:rPr lang="en-US" sz="2099" dirty="0">
                <a:hlinkClick r:id="rId6"/>
              </a:rPr>
              <a:t>forum.softuni.bg</a:t>
            </a:r>
            <a:endParaRPr lang="en-US" sz="20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0651" y="1903585"/>
            <a:ext cx="1591937" cy="397058"/>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7046" y="1543050"/>
            <a:ext cx="2525150" cy="3362218"/>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200650" y="2740779"/>
            <a:ext cx="838837" cy="8388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00650" y="4019751"/>
            <a:ext cx="781472" cy="781472"/>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15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43</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86" y="2857500"/>
            <a:ext cx="3481750" cy="1218183"/>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dirty="0"/>
              <a:t>It is always better to catch bugs before a full production </a:t>
            </a:r>
            <a:r>
              <a:rPr lang="en-US" dirty="0" smtClean="0"/>
              <a:t>release</a:t>
            </a:r>
            <a:endParaRPr lang="en-US" dirty="0"/>
          </a:p>
          <a:p>
            <a:r>
              <a:rPr lang="en-US" dirty="0"/>
              <a:t>Test contracts thoroughly, and add tests whenever new attack vectors are discovered</a:t>
            </a:r>
          </a:p>
          <a:p>
            <a:r>
              <a:rPr lang="en-US" dirty="0"/>
              <a:t>Provide </a:t>
            </a:r>
            <a:r>
              <a:rPr lang="en-US" b="1" dirty="0">
                <a:solidFill>
                  <a:schemeClr val="bg1"/>
                </a:solidFill>
              </a:rPr>
              <a:t>bug </a:t>
            </a:r>
            <a:r>
              <a:rPr lang="en-US" b="1" dirty="0" smtClean="0">
                <a:solidFill>
                  <a:schemeClr val="bg1"/>
                </a:solidFill>
              </a:rPr>
              <a:t>bounties</a:t>
            </a:r>
            <a:r>
              <a:rPr lang="en-US" b="1" dirty="0">
                <a:solidFill>
                  <a:schemeClr val="bg1"/>
                </a:solidFill>
              </a:rPr>
              <a:t> </a:t>
            </a:r>
            <a:r>
              <a:rPr lang="en-US" dirty="0" smtClean="0"/>
              <a:t>starting </a:t>
            </a:r>
            <a:r>
              <a:rPr lang="en-US" dirty="0"/>
              <a:t>from alpha </a:t>
            </a:r>
            <a:r>
              <a:rPr lang="en-US" dirty="0" err="1"/>
              <a:t>testnet</a:t>
            </a:r>
            <a:r>
              <a:rPr lang="en-US" dirty="0"/>
              <a:t> releases</a:t>
            </a:r>
          </a:p>
          <a:p>
            <a:r>
              <a:rPr lang="en-US" dirty="0"/>
              <a:t>Rollout in phases, with increasing usage and testing in each </a:t>
            </a:r>
            <a:endParaRPr lang="en-US" dirty="0" smtClean="0"/>
          </a:p>
          <a:p>
            <a:pPr marL="0" indent="0">
              <a:buNone/>
            </a:pPr>
            <a:r>
              <a:rPr lang="en-US" dirty="0" smtClean="0"/>
              <a:t>phase</a:t>
            </a:r>
            <a:endParaRPr lang="en-US" dirty="0"/>
          </a:p>
          <a:p>
            <a:endParaRPr lang="en-US" dirty="0"/>
          </a:p>
        </p:txBody>
      </p:sp>
      <p:sp>
        <p:nvSpPr>
          <p:cNvPr id="3" name="Title 2"/>
          <p:cNvSpPr>
            <a:spLocks noGrp="1"/>
          </p:cNvSpPr>
          <p:nvPr>
            <p:ph type="title"/>
          </p:nvPr>
        </p:nvSpPr>
        <p:spPr/>
        <p:txBody>
          <a:bodyPr/>
          <a:lstStyle/>
          <a:p>
            <a:r>
              <a:rPr lang="en-US" dirty="0"/>
              <a:t>Rollout carefully</a:t>
            </a:r>
          </a:p>
        </p:txBody>
      </p:sp>
      <p:sp>
        <p:nvSpPr>
          <p:cNvPr id="4" name="Slide Number Placeholder 3"/>
          <p:cNvSpPr>
            <a:spLocks noGrp="1"/>
          </p:cNvSpPr>
          <p:nvPr>
            <p:ph type="sldNum" sz="quarter" idx="13"/>
          </p:nvPr>
        </p:nvSpPr>
        <p:spPr/>
        <p:txBody>
          <a:bodyPr/>
          <a:lstStyle/>
          <a:p>
            <a:fld id="{C014DD1E-5D91-48A3-AD6D-45FBA980D106}" type="slidenum">
              <a:rPr lang="en-US" smtClean="0"/>
              <a:pPr/>
              <a:t>5</a:t>
            </a:fld>
            <a:endParaRPr lang="en-US" dirty="0"/>
          </a:p>
        </p:txBody>
      </p:sp>
    </p:spTree>
    <p:extLst>
      <p:ext uri="{BB962C8B-B14F-4D97-AF65-F5344CB8AC3E}">
        <p14:creationId xmlns:p14="http://schemas.microsoft.com/office/powerpoint/2010/main" val="3055999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a:buClr>
                <a:schemeClr val="tx1"/>
              </a:buClr>
            </a:pPr>
            <a:r>
              <a:rPr lang="en-US" b="1" dirty="0">
                <a:solidFill>
                  <a:schemeClr val="bg1"/>
                </a:solidFill>
              </a:rPr>
              <a:t>Ensure the </a:t>
            </a:r>
            <a:r>
              <a:rPr lang="en-US" dirty="0"/>
              <a:t>contract logic is simple</a:t>
            </a:r>
          </a:p>
          <a:p>
            <a:pPr>
              <a:buClr>
                <a:schemeClr val="tx1"/>
              </a:buClr>
            </a:pPr>
            <a:r>
              <a:rPr lang="en-US" dirty="0"/>
              <a:t>Modularize code </a:t>
            </a:r>
            <a:r>
              <a:rPr lang="en-US" b="1" dirty="0">
                <a:solidFill>
                  <a:schemeClr val="bg1"/>
                </a:solidFill>
              </a:rPr>
              <a:t>to keep contracts and functions small</a:t>
            </a:r>
          </a:p>
          <a:p>
            <a:pPr>
              <a:buClr>
                <a:schemeClr val="tx1"/>
              </a:buClr>
            </a:pPr>
            <a:r>
              <a:rPr lang="en-US" dirty="0"/>
              <a:t>Use already-written tools or code where possible</a:t>
            </a:r>
            <a:r>
              <a:rPr lang="en-US" dirty="0">
                <a:solidFill>
                  <a:schemeClr val="accent1"/>
                </a:solidFill>
              </a:rPr>
              <a:t> </a:t>
            </a:r>
            <a:r>
              <a:rPr lang="en-US" b="1" dirty="0">
                <a:solidFill>
                  <a:schemeClr val="bg1"/>
                </a:solidFill>
              </a:rPr>
              <a:t>(e.g. don‘t </a:t>
            </a:r>
            <a:r>
              <a:rPr lang="bg-BG" b="1" dirty="0">
                <a:solidFill>
                  <a:schemeClr val="bg1"/>
                </a:solidFill>
              </a:rPr>
              <a:t/>
            </a:r>
            <a:br>
              <a:rPr lang="bg-BG" b="1" dirty="0">
                <a:solidFill>
                  <a:schemeClr val="bg1"/>
                </a:solidFill>
              </a:rPr>
            </a:br>
            <a:r>
              <a:rPr lang="en-US" b="1" dirty="0">
                <a:solidFill>
                  <a:schemeClr val="bg1"/>
                </a:solidFill>
              </a:rPr>
              <a:t>roll your own random number generator)</a:t>
            </a:r>
          </a:p>
          <a:p>
            <a:pPr>
              <a:buClr>
                <a:schemeClr val="tx1"/>
              </a:buClr>
            </a:pPr>
            <a:r>
              <a:rPr lang="en-US" dirty="0"/>
              <a:t>Prefer clarity to performance </a:t>
            </a:r>
            <a:r>
              <a:rPr lang="en-US" b="1" dirty="0">
                <a:solidFill>
                  <a:schemeClr val="bg1"/>
                </a:solidFill>
              </a:rPr>
              <a:t>whenever possible</a:t>
            </a:r>
          </a:p>
          <a:p>
            <a:pPr>
              <a:buClr>
                <a:schemeClr val="tx1"/>
              </a:buClr>
            </a:pPr>
            <a:r>
              <a:rPr lang="en-US" dirty="0"/>
              <a:t>Only use the blockchain for the parts of your system that </a:t>
            </a:r>
            <a:r>
              <a:rPr lang="bg-BG" dirty="0"/>
              <a:t/>
            </a:r>
            <a:br>
              <a:rPr lang="bg-BG" dirty="0"/>
            </a:br>
            <a:r>
              <a:rPr lang="en-US" dirty="0"/>
              <a:t>require decentralization</a:t>
            </a:r>
          </a:p>
        </p:txBody>
      </p:sp>
      <p:sp>
        <p:nvSpPr>
          <p:cNvPr id="181" name="Shape 181"/>
          <p:cNvSpPr txBox="1">
            <a:spLocks noGrp="1"/>
          </p:cNvSpPr>
          <p:nvPr>
            <p:ph type="title"/>
          </p:nvPr>
        </p:nvSpPr>
        <p:spPr>
          <a:prstGeom prst="rect">
            <a:avLst/>
          </a:prstGeom>
        </p:spPr>
        <p:txBody>
          <a:bodyPr spcFirstLastPara="1" wrap="square" lIns="68575" tIns="68575" rIns="68575" bIns="68575" anchor="ctr" anchorCtr="0">
            <a:noAutofit/>
          </a:bodyPr>
          <a:lstStyle/>
          <a:p>
            <a:r>
              <a:rPr lang="en-US" dirty="0"/>
              <a:t>Keep Contracts Simple (KCS) (KISS?)</a:t>
            </a:r>
          </a:p>
        </p:txBody>
      </p:sp>
    </p:spTree>
    <p:extLst>
      <p:ext uri="{BB962C8B-B14F-4D97-AF65-F5344CB8AC3E}">
        <p14:creationId xmlns:p14="http://schemas.microsoft.com/office/powerpoint/2010/main" val="13126855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sz="quarter" idx="10"/>
          </p:nvPr>
        </p:nvSpPr>
        <p:spPr>
          <a:prstGeom prst="rect">
            <a:avLst/>
          </a:prstGeom>
        </p:spPr>
        <p:txBody>
          <a:bodyPr spcFirstLastPara="1" wrap="square" lIns="68575" tIns="68575" rIns="68575" bIns="68575" anchor="t" anchorCtr="0">
            <a:noAutofit/>
          </a:bodyPr>
          <a:lstStyle/>
          <a:p>
            <a:r>
              <a:rPr lang="en-US" dirty="0"/>
              <a:t>Keep track of new security developments.</a:t>
            </a:r>
          </a:p>
          <a:p>
            <a:pPr lvl="1"/>
            <a:r>
              <a:rPr lang="en-US" dirty="0"/>
              <a:t>Check your contracts </a:t>
            </a:r>
            <a:r>
              <a:rPr lang="en-US" b="1" dirty="0">
                <a:solidFill>
                  <a:schemeClr val="bg1"/>
                </a:solidFill>
              </a:rPr>
              <a:t>for any new bug that's discovered</a:t>
            </a:r>
          </a:p>
          <a:p>
            <a:pPr lvl="1"/>
            <a:r>
              <a:rPr lang="en-US" dirty="0"/>
              <a:t>Upgrade to the latest version </a:t>
            </a:r>
            <a:r>
              <a:rPr lang="en-US" b="1" dirty="0">
                <a:solidFill>
                  <a:schemeClr val="bg1"/>
                </a:solidFill>
              </a:rPr>
              <a:t>of any tool or library as soon as </a:t>
            </a:r>
            <a:r>
              <a:rPr lang="bg-BG" b="1" dirty="0">
                <a:solidFill>
                  <a:schemeClr val="bg1"/>
                </a:solidFill>
              </a:rPr>
              <a:t/>
            </a:r>
            <a:br>
              <a:rPr lang="bg-BG" b="1" dirty="0">
                <a:solidFill>
                  <a:schemeClr val="bg1"/>
                </a:solidFill>
              </a:rPr>
            </a:br>
            <a:r>
              <a:rPr lang="en-US" b="1" dirty="0">
                <a:solidFill>
                  <a:schemeClr val="bg1"/>
                </a:solidFill>
              </a:rPr>
              <a:t>possible</a:t>
            </a:r>
          </a:p>
          <a:p>
            <a:pPr lvl="1"/>
            <a:r>
              <a:rPr lang="en-US" dirty="0"/>
              <a:t>Adopt new security techniques</a:t>
            </a:r>
            <a:r>
              <a:rPr lang="en-US" dirty="0">
                <a:solidFill>
                  <a:schemeClr val="accent1"/>
                </a:solidFill>
              </a:rPr>
              <a:t> </a:t>
            </a:r>
            <a:r>
              <a:rPr lang="en-US" b="1" dirty="0">
                <a:solidFill>
                  <a:schemeClr val="bg1"/>
                </a:solidFill>
              </a:rPr>
              <a:t>that appear useful</a:t>
            </a:r>
          </a:p>
        </p:txBody>
      </p:sp>
      <p:sp>
        <p:nvSpPr>
          <p:cNvPr id="181" name="Shape 181"/>
          <p:cNvSpPr txBox="1">
            <a:spLocks noGrp="1"/>
          </p:cNvSpPr>
          <p:nvPr>
            <p:ph type="title"/>
          </p:nvPr>
        </p:nvSpPr>
        <p:spPr>
          <a:prstGeom prst="rect">
            <a:avLst/>
          </a:prstGeom>
        </p:spPr>
        <p:txBody>
          <a:bodyPr spcFirstLastPara="1" wrap="square" lIns="68575" tIns="68575" rIns="68575" bIns="68575" anchor="ctr" anchorCtr="0">
            <a:noAutofit/>
          </a:bodyPr>
          <a:lstStyle/>
          <a:p>
            <a:r>
              <a:rPr lang="en-US" dirty="0"/>
              <a:t>Stay up to Date</a:t>
            </a:r>
          </a:p>
        </p:txBody>
      </p:sp>
    </p:spTree>
    <p:extLst>
      <p:ext uri="{BB962C8B-B14F-4D97-AF65-F5344CB8AC3E}">
        <p14:creationId xmlns:p14="http://schemas.microsoft.com/office/powerpoint/2010/main" val="2370315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a:buClr>
                <a:schemeClr val="tx1"/>
              </a:buClr>
            </a:pPr>
            <a:r>
              <a:rPr lang="en-US" b="1" dirty="0">
                <a:solidFill>
                  <a:schemeClr val="bg1"/>
                </a:solidFill>
              </a:rPr>
              <a:t>Simplicity versus Complexity cases</a:t>
            </a:r>
          </a:p>
          <a:p>
            <a:pPr lvl="1">
              <a:buClr>
                <a:schemeClr val="tx1"/>
              </a:buClr>
            </a:pPr>
            <a:r>
              <a:rPr lang="en-US" dirty="0"/>
              <a:t>Rigid versus Upgradeable</a:t>
            </a:r>
          </a:p>
          <a:p>
            <a:pPr lvl="1">
              <a:buClr>
                <a:schemeClr val="tx1"/>
              </a:buClr>
            </a:pPr>
            <a:r>
              <a:rPr lang="en-US" dirty="0"/>
              <a:t>Monolithic versus Modular</a:t>
            </a:r>
          </a:p>
          <a:p>
            <a:pPr lvl="1">
              <a:buClr>
                <a:schemeClr val="tx1"/>
              </a:buClr>
            </a:pPr>
            <a:r>
              <a:rPr lang="en-US" dirty="0"/>
              <a:t>Duplication versus Reuse</a:t>
            </a:r>
          </a:p>
        </p:txBody>
      </p:sp>
      <p:sp>
        <p:nvSpPr>
          <p:cNvPr id="181" name="Shape 181"/>
          <p:cNvSpPr txBox="1">
            <a:spLocks noGrp="1"/>
          </p:cNvSpPr>
          <p:nvPr>
            <p:ph type="title"/>
          </p:nvPr>
        </p:nvSpPr>
        <p:spPr>
          <a:prstGeom prst="rect">
            <a:avLst/>
          </a:prstGeom>
        </p:spPr>
        <p:txBody>
          <a:bodyPr spcFirstLastPara="1" wrap="square" lIns="68575" tIns="68575" rIns="68575" bIns="68575" anchor="ctr" anchorCtr="0">
            <a:noAutofit/>
          </a:bodyPr>
          <a:lstStyle/>
          <a:p>
            <a:r>
              <a:rPr lang="en-US" dirty="0"/>
              <a:t>Fundamental Tradeoffs</a:t>
            </a:r>
          </a:p>
        </p:txBody>
      </p:sp>
    </p:spTree>
    <p:extLst>
      <p:ext uri="{BB962C8B-B14F-4D97-AF65-F5344CB8AC3E}">
        <p14:creationId xmlns:p14="http://schemas.microsoft.com/office/powerpoint/2010/main" val="2145266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2" name="Text Placeholder 1">
            <a:extLst>
              <a:ext uri="{FF2B5EF4-FFF2-40B4-BE49-F238E27FC236}">
                <a16:creationId xmlns:a16="http://schemas.microsoft.com/office/drawing/2014/main" id="{C261FFE2-123A-426B-8B01-E4E46085E2E6}"/>
              </a:ext>
            </a:extLst>
          </p:cNvPr>
          <p:cNvSpPr>
            <a:spLocks noGrp="1"/>
          </p:cNvSpPr>
          <p:nvPr>
            <p:ph type="body" sz="quarter" idx="10"/>
          </p:nvPr>
        </p:nvSpPr>
        <p:spPr/>
        <p:txBody>
          <a:bodyPr/>
          <a:lstStyle/>
          <a:p>
            <a:endParaRPr lang="en-US" dirty="0"/>
          </a:p>
        </p:txBody>
      </p:sp>
      <p:sp>
        <p:nvSpPr>
          <p:cNvPr id="149" name="Shape 149"/>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Gas Costs of Common OP Codes (EVM Operations)</a:t>
            </a:r>
            <a:endParaRPr dirty="0"/>
          </a:p>
        </p:txBody>
      </p:sp>
      <p:pic>
        <p:nvPicPr>
          <p:cNvPr id="150" name="Shape 150"/>
          <p:cNvPicPr preferRelativeResize="0"/>
          <p:nvPr/>
        </p:nvPicPr>
        <p:blipFill>
          <a:blip r:embed="rId3">
            <a:alphaModFix/>
          </a:blip>
          <a:stretch>
            <a:fillRect/>
          </a:stretch>
        </p:blipFill>
        <p:spPr>
          <a:xfrm>
            <a:off x="192388" y="921470"/>
            <a:ext cx="8759224" cy="38517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TotalTime>
  <Words>2205</Words>
  <Application>Microsoft Office PowerPoint</Application>
  <PresentationFormat>On-screen Show (16:9)</PresentationFormat>
  <Paragraphs>376</Paragraphs>
  <Slides>43</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Malgun Gothic</vt:lpstr>
      <vt:lpstr>Arial</vt:lpstr>
      <vt:lpstr>Calibri</vt:lpstr>
      <vt:lpstr>Consolas</vt:lpstr>
      <vt:lpstr>Noto Sans Symbols</vt:lpstr>
      <vt:lpstr>Wingdings</vt:lpstr>
      <vt:lpstr>Wingdings 2</vt:lpstr>
      <vt:lpstr>1_SoftUni3_1</vt:lpstr>
      <vt:lpstr>Smart Contract Development With Solidity</vt:lpstr>
      <vt:lpstr>Table of Contents</vt:lpstr>
      <vt:lpstr>Questions</vt:lpstr>
      <vt:lpstr>Prepare for Failure</vt:lpstr>
      <vt:lpstr>Rollout carefully</vt:lpstr>
      <vt:lpstr>Keep Contracts Simple (KCS) (KISS?)</vt:lpstr>
      <vt:lpstr>Stay up to Date</vt:lpstr>
      <vt:lpstr>Fundamental Tradeoffs</vt:lpstr>
      <vt:lpstr>Gas Costs of Common OP Codes (EVM Operations)</vt:lpstr>
      <vt:lpstr>Using Remix to Measure Gas Costs (1/2)</vt:lpstr>
      <vt:lpstr>Using Remix to Measure Gas Costs (2/2)</vt:lpstr>
      <vt:lpstr>Contract Deploy Gas Cost</vt:lpstr>
      <vt:lpstr>Lowering Deploy Costs</vt:lpstr>
      <vt:lpstr>Deploy Costs</vt:lpstr>
      <vt:lpstr>Lowering Deploy Costs - init() function</vt:lpstr>
      <vt:lpstr>General Tips</vt:lpstr>
      <vt:lpstr>Pack your variables </vt:lpstr>
      <vt:lpstr>uint8 is not always cheaper than uint256</vt:lpstr>
      <vt:lpstr>Function modifiers can be inefficient</vt:lpstr>
      <vt:lpstr>Booleans use 8 bits while you only need 1 bit</vt:lpstr>
      <vt:lpstr>Booleans use 8 bits while you only need 1 bit</vt:lpstr>
      <vt:lpstr>Mappings are cheaper than Arrays!</vt:lpstr>
      <vt:lpstr>Use bytes32 rather than string/bytes.</vt:lpstr>
      <vt:lpstr>Make fewer external calls.</vt:lpstr>
      <vt:lpstr> Delete variables that you don’t need.</vt:lpstr>
      <vt:lpstr>Use Short Circuiting rules to your advantage.</vt:lpstr>
      <vt:lpstr>Storage Operations</vt:lpstr>
      <vt:lpstr>Avoid changing storage data.</vt:lpstr>
      <vt:lpstr>Libraries</vt:lpstr>
      <vt:lpstr>Avoid Too Much Global State Read</vt:lpstr>
      <vt:lpstr>Memory Caching</vt:lpstr>
      <vt:lpstr>Struct Initializing</vt:lpstr>
      <vt:lpstr>Favor Pull Over Push for external calls (1/2)</vt:lpstr>
      <vt:lpstr>Favor Pull Over Push for external calls (2/2)</vt:lpstr>
      <vt:lpstr>PowerPoint Presentation</vt:lpstr>
      <vt:lpstr>Exercise 1</vt:lpstr>
      <vt:lpstr>Exercise 2</vt:lpstr>
      <vt:lpstr>Exercise 3</vt:lpstr>
      <vt:lpstr>PowerPoint Presentation</vt:lpstr>
      <vt:lpstr>SoftUni Diamond Partners</vt:lpstr>
      <vt:lpstr>SoftUni Organizational Partners</vt:lpstr>
      <vt:lpstr>Trainings @ Software University (SoftUni)</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Contract Development With Solidity</dc:title>
  <cp:lastModifiedBy>Красимир Райков</cp:lastModifiedBy>
  <cp:revision>42</cp:revision>
  <dcterms:modified xsi:type="dcterms:W3CDTF">2019-03-06T10:58:22Z</dcterms:modified>
</cp:coreProperties>
</file>